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7" r:id="rId3"/>
    <p:sldMasterId id="2147483699" r:id="rId4"/>
    <p:sldMasterId id="2147483714" r:id="rId5"/>
    <p:sldMasterId id="2147483746" r:id="rId6"/>
    <p:sldMasterId id="2147483762" r:id="rId7"/>
  </p:sldMasterIdLst>
  <p:notesMasterIdLst>
    <p:notesMasterId r:id="rId37"/>
  </p:notesMasterIdLst>
  <p:sldIdLst>
    <p:sldId id="1513" r:id="rId8"/>
    <p:sldId id="3485" r:id="rId9"/>
    <p:sldId id="1472" r:id="rId10"/>
    <p:sldId id="1470" r:id="rId11"/>
    <p:sldId id="1471" r:id="rId12"/>
    <p:sldId id="3481" r:id="rId13"/>
    <p:sldId id="3486" r:id="rId14"/>
    <p:sldId id="1516" r:id="rId15"/>
    <p:sldId id="1517" r:id="rId16"/>
    <p:sldId id="3480" r:id="rId17"/>
    <p:sldId id="3482" r:id="rId18"/>
    <p:sldId id="3483" r:id="rId19"/>
    <p:sldId id="3484" r:id="rId20"/>
    <p:sldId id="3507" r:id="rId21"/>
    <p:sldId id="3534" r:id="rId22"/>
    <p:sldId id="3530" r:id="rId23"/>
    <p:sldId id="3543" r:id="rId24"/>
    <p:sldId id="3544" r:id="rId25"/>
    <p:sldId id="3535" r:id="rId26"/>
    <p:sldId id="3538" r:id="rId27"/>
    <p:sldId id="3525" r:id="rId28"/>
    <p:sldId id="3526" r:id="rId29"/>
    <p:sldId id="3536" r:id="rId30"/>
    <p:sldId id="1633" r:id="rId31"/>
    <p:sldId id="3537" r:id="rId32"/>
    <p:sldId id="3372" r:id="rId33"/>
    <p:sldId id="3371" r:id="rId34"/>
    <p:sldId id="3532" r:id="rId35"/>
    <p:sldId id="3545" r:id="rId3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682EDE-F67A-4BC8-A7BF-4630A60CA84A}">
          <p14:sldIdLst>
            <p14:sldId id="1513"/>
            <p14:sldId id="3485"/>
            <p14:sldId id="1472"/>
            <p14:sldId id="1470"/>
            <p14:sldId id="1471"/>
            <p14:sldId id="3481"/>
            <p14:sldId id="3486"/>
            <p14:sldId id="1516"/>
            <p14:sldId id="1517"/>
            <p14:sldId id="3480"/>
            <p14:sldId id="3482"/>
            <p14:sldId id="3483"/>
            <p14:sldId id="3484"/>
            <p14:sldId id="3507"/>
            <p14:sldId id="3534"/>
            <p14:sldId id="3530"/>
            <p14:sldId id="3543"/>
            <p14:sldId id="3544"/>
            <p14:sldId id="3535"/>
            <p14:sldId id="3538"/>
            <p14:sldId id="3525"/>
            <p14:sldId id="3526"/>
            <p14:sldId id="3536"/>
            <p14:sldId id="1633"/>
            <p14:sldId id="3537"/>
            <p14:sldId id="3372"/>
            <p14:sldId id="3371"/>
            <p14:sldId id="3532"/>
          </p14:sldIdLst>
        </p14:section>
        <p14:section name="Papildinfo" id="{C314DE7E-EF59-4E9F-AC17-C1AB846773AC}">
          <p14:sldIdLst>
            <p14:sldId id="35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Salmiņš" initials="JS" lastIdx="1" clrIdx="0">
    <p:extLst>
      <p:ext uri="{19B8F6BF-5375-455C-9EA6-DF929625EA0E}">
        <p15:presenceInfo xmlns:p15="http://schemas.microsoft.com/office/powerpoint/2012/main" userId="S::Janis.Salmins@em.gov.lv::dd03ec38-45a9-4ce9-921d-b6b2347ae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8B9D"/>
    <a:srgbClr val="008080"/>
    <a:srgbClr val="F9F9F9"/>
    <a:srgbClr val="5982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63" autoAdjust="0"/>
  </p:normalViewPr>
  <p:slideViewPr>
    <p:cSldViewPr snapToGrid="0">
      <p:cViewPr varScale="1">
        <p:scale>
          <a:sx n="61" d="100"/>
          <a:sy n="61" d="100"/>
        </p:scale>
        <p:origin x="8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usarma\Documents\STRAT\Strat%20New\Strat%20oport\Iteracija%20III\portfolio%20modelis_2_extr_v.2.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99887013670293E-2"/>
          <c:y val="3.6600524724818638E-2"/>
          <c:w val="0.89941886337390364"/>
          <c:h val="0.82175095114517249"/>
        </c:manualLayout>
      </c:layout>
      <c:lineChart>
        <c:grouping val="standard"/>
        <c:varyColors val="0"/>
        <c:ser>
          <c:idx val="0"/>
          <c:order val="0"/>
          <c:tx>
            <c:strRef>
              <c:f>Sheet1!$C$1</c:f>
              <c:strCache>
                <c:ptCount val="1"/>
                <c:pt idx="0">
                  <c:v>EU</c:v>
                </c:pt>
              </c:strCache>
            </c:strRef>
          </c:tx>
          <c:spPr>
            <a:ln w="41275">
              <a:solidFill>
                <a:sysClr val="windowText" lastClr="000000"/>
              </a:solidFill>
            </a:ln>
          </c:spPr>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Sheet1!$C$2:$C$81</c:f>
              <c:numCache>
                <c:formatCode>#,##0.00</c:formatCode>
                <c:ptCount val="80"/>
                <c:pt idx="0">
                  <c:v>98.83</c:v>
                </c:pt>
                <c:pt idx="1">
                  <c:v>98.98</c:v>
                </c:pt>
                <c:pt idx="2">
                  <c:v>99.93</c:v>
                </c:pt>
                <c:pt idx="3">
                  <c:v>100.13</c:v>
                </c:pt>
                <c:pt idx="4">
                  <c:v>100.48</c:v>
                </c:pt>
                <c:pt idx="5">
                  <c:v>100.65</c:v>
                </c:pt>
                <c:pt idx="6">
                  <c:v>100.28</c:v>
                </c:pt>
                <c:pt idx="7">
                  <c:v>100.34</c:v>
                </c:pt>
                <c:pt idx="8">
                  <c:v>100.64</c:v>
                </c:pt>
                <c:pt idx="9">
                  <c:v>100.87</c:v>
                </c:pt>
                <c:pt idx="10">
                  <c:v>100.65</c:v>
                </c:pt>
                <c:pt idx="11">
                  <c:v>101.16</c:v>
                </c:pt>
                <c:pt idx="12">
                  <c:v>100.49</c:v>
                </c:pt>
                <c:pt idx="13">
                  <c:v>100.93</c:v>
                </c:pt>
                <c:pt idx="14">
                  <c:v>101.58</c:v>
                </c:pt>
                <c:pt idx="15">
                  <c:v>102.1</c:v>
                </c:pt>
                <c:pt idx="16">
                  <c:v>102.09</c:v>
                </c:pt>
                <c:pt idx="17">
                  <c:v>102.15</c:v>
                </c:pt>
                <c:pt idx="18">
                  <c:v>101.83</c:v>
                </c:pt>
                <c:pt idx="19">
                  <c:v>102.08</c:v>
                </c:pt>
                <c:pt idx="20">
                  <c:v>102.44</c:v>
                </c:pt>
                <c:pt idx="21">
                  <c:v>102.55</c:v>
                </c:pt>
                <c:pt idx="22">
                  <c:v>102.5</c:v>
                </c:pt>
                <c:pt idx="23">
                  <c:v>102.82</c:v>
                </c:pt>
                <c:pt idx="24">
                  <c:v>102.12</c:v>
                </c:pt>
                <c:pt idx="25">
                  <c:v>102.35</c:v>
                </c:pt>
                <c:pt idx="26">
                  <c:v>103.17</c:v>
                </c:pt>
                <c:pt idx="27">
                  <c:v>103.6</c:v>
                </c:pt>
                <c:pt idx="28">
                  <c:v>104.16</c:v>
                </c:pt>
                <c:pt idx="29">
                  <c:v>104.28</c:v>
                </c:pt>
                <c:pt idx="30">
                  <c:v>104.12</c:v>
                </c:pt>
                <c:pt idx="31">
                  <c:v>104.32</c:v>
                </c:pt>
                <c:pt idx="32">
                  <c:v>104.66</c:v>
                </c:pt>
                <c:pt idx="33">
                  <c:v>104.91</c:v>
                </c:pt>
                <c:pt idx="34">
                  <c:v>104.51</c:v>
                </c:pt>
                <c:pt idx="35">
                  <c:v>104.5</c:v>
                </c:pt>
                <c:pt idx="36">
                  <c:v>103.64</c:v>
                </c:pt>
                <c:pt idx="37">
                  <c:v>104.02</c:v>
                </c:pt>
                <c:pt idx="38">
                  <c:v>104.85</c:v>
                </c:pt>
                <c:pt idx="39">
                  <c:v>105.58</c:v>
                </c:pt>
                <c:pt idx="40">
                  <c:v>105.79</c:v>
                </c:pt>
                <c:pt idx="41">
                  <c:v>105.9</c:v>
                </c:pt>
                <c:pt idx="42">
                  <c:v>105.59</c:v>
                </c:pt>
                <c:pt idx="43">
                  <c:v>105.73</c:v>
                </c:pt>
                <c:pt idx="44">
                  <c:v>105.9</c:v>
                </c:pt>
                <c:pt idx="45">
                  <c:v>106.03</c:v>
                </c:pt>
                <c:pt idx="46">
                  <c:v>105.85</c:v>
                </c:pt>
                <c:pt idx="47">
                  <c:v>106.14</c:v>
                </c:pt>
                <c:pt idx="48">
                  <c:v>105.44</c:v>
                </c:pt>
                <c:pt idx="49">
                  <c:v>105.66</c:v>
                </c:pt>
                <c:pt idx="50">
                  <c:v>106.14</c:v>
                </c:pt>
                <c:pt idx="51">
                  <c:v>106.37</c:v>
                </c:pt>
                <c:pt idx="52">
                  <c:v>106.38</c:v>
                </c:pt>
                <c:pt idx="53">
                  <c:v>106.76</c:v>
                </c:pt>
                <c:pt idx="54">
                  <c:v>106.51</c:v>
                </c:pt>
                <c:pt idx="55">
                  <c:v>106.13</c:v>
                </c:pt>
                <c:pt idx="56">
                  <c:v>106.17</c:v>
                </c:pt>
                <c:pt idx="57">
                  <c:v>106.37</c:v>
                </c:pt>
                <c:pt idx="58">
                  <c:v>106.07</c:v>
                </c:pt>
                <c:pt idx="59">
                  <c:v>106.41</c:v>
                </c:pt>
                <c:pt idx="60">
                  <c:v>106.72</c:v>
                </c:pt>
                <c:pt idx="61">
                  <c:v>107</c:v>
                </c:pt>
                <c:pt idx="62">
                  <c:v>107.91</c:v>
                </c:pt>
                <c:pt idx="63">
                  <c:v>108.53</c:v>
                </c:pt>
                <c:pt idx="64">
                  <c:v>108.83</c:v>
                </c:pt>
                <c:pt idx="65">
                  <c:v>109.1</c:v>
                </c:pt>
                <c:pt idx="66">
                  <c:v>109.14</c:v>
                </c:pt>
                <c:pt idx="67">
                  <c:v>109.5</c:v>
                </c:pt>
                <c:pt idx="68">
                  <c:v>110.03</c:v>
                </c:pt>
                <c:pt idx="69">
                  <c:v>111</c:v>
                </c:pt>
                <c:pt idx="70">
                  <c:v>111.54</c:v>
                </c:pt>
                <c:pt idx="71">
                  <c:v>112.06</c:v>
                </c:pt>
                <c:pt idx="72">
                  <c:v>112.67</c:v>
                </c:pt>
                <c:pt idx="73">
                  <c:v>113.65</c:v>
                </c:pt>
                <c:pt idx="74">
                  <c:v>116.36</c:v>
                </c:pt>
                <c:pt idx="75">
                  <c:v>117.32</c:v>
                </c:pt>
                <c:pt idx="76">
                  <c:v>118.45</c:v>
                </c:pt>
                <c:pt idx="77" formatCode="General">
                  <c:v>119.53</c:v>
                </c:pt>
                <c:pt idx="78" formatCode="0.00">
                  <c:v>119.81</c:v>
                </c:pt>
              </c:numCache>
            </c:numRef>
          </c:val>
          <c:smooth val="0"/>
          <c:extLst>
            <c:ext xmlns:c16="http://schemas.microsoft.com/office/drawing/2014/chart" uri="{C3380CC4-5D6E-409C-BE32-E72D297353CC}">
              <c16:uniqueId val="{00000000-6453-4FA6-8DF6-314D2B9EA34E}"/>
            </c:ext>
          </c:extLst>
        </c:ser>
        <c:ser>
          <c:idx val="1"/>
          <c:order val="1"/>
          <c:tx>
            <c:strRef>
              <c:f>Sheet1!$D$1</c:f>
              <c:strCache>
                <c:ptCount val="1"/>
                <c:pt idx="0">
                  <c:v>BE</c:v>
                </c:pt>
              </c:strCache>
            </c:strRef>
          </c:tx>
          <c:spPr>
            <a:ln>
              <a:solidFill>
                <a:srgbClr val="002060"/>
              </a:solidFill>
            </a:ln>
          </c:spPr>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Sheet1!$D$2:$D$81</c:f>
              <c:numCache>
                <c:formatCode>#,##0.00</c:formatCode>
                <c:ptCount val="80"/>
                <c:pt idx="0">
                  <c:v>98.99</c:v>
                </c:pt>
                <c:pt idx="1">
                  <c:v>100.67</c:v>
                </c:pt>
                <c:pt idx="2">
                  <c:v>101.46</c:v>
                </c:pt>
                <c:pt idx="3">
                  <c:v>101.65</c:v>
                </c:pt>
                <c:pt idx="4">
                  <c:v>102.04</c:v>
                </c:pt>
                <c:pt idx="5">
                  <c:v>102.4</c:v>
                </c:pt>
                <c:pt idx="6">
                  <c:v>101.3</c:v>
                </c:pt>
                <c:pt idx="7">
                  <c:v>102.59</c:v>
                </c:pt>
                <c:pt idx="8">
                  <c:v>102.15</c:v>
                </c:pt>
                <c:pt idx="9">
                  <c:v>102.56</c:v>
                </c:pt>
                <c:pt idx="10">
                  <c:v>102.46</c:v>
                </c:pt>
                <c:pt idx="11">
                  <c:v>102.96</c:v>
                </c:pt>
                <c:pt idx="12">
                  <c:v>102.03</c:v>
                </c:pt>
                <c:pt idx="13">
                  <c:v>104</c:v>
                </c:pt>
                <c:pt idx="14">
                  <c:v>103.99</c:v>
                </c:pt>
                <c:pt idx="15">
                  <c:v>104.35</c:v>
                </c:pt>
                <c:pt idx="16">
                  <c:v>104.02</c:v>
                </c:pt>
                <c:pt idx="17">
                  <c:v>103.95</c:v>
                </c:pt>
                <c:pt idx="18">
                  <c:v>103.13</c:v>
                </c:pt>
                <c:pt idx="19">
                  <c:v>104.64</c:v>
                </c:pt>
                <c:pt idx="20">
                  <c:v>104.15</c:v>
                </c:pt>
                <c:pt idx="21">
                  <c:v>104.44</c:v>
                </c:pt>
                <c:pt idx="22">
                  <c:v>104.61</c:v>
                </c:pt>
                <c:pt idx="23">
                  <c:v>105.08</c:v>
                </c:pt>
                <c:pt idx="24">
                  <c:v>103.82</c:v>
                </c:pt>
                <c:pt idx="25">
                  <c:v>105.53</c:v>
                </c:pt>
                <c:pt idx="26">
                  <c:v>105.56</c:v>
                </c:pt>
                <c:pt idx="27">
                  <c:v>106.01</c:v>
                </c:pt>
                <c:pt idx="28">
                  <c:v>106.38</c:v>
                </c:pt>
                <c:pt idx="29">
                  <c:v>106.68</c:v>
                </c:pt>
                <c:pt idx="30">
                  <c:v>105.93</c:v>
                </c:pt>
                <c:pt idx="31">
                  <c:v>107.41</c:v>
                </c:pt>
                <c:pt idx="32">
                  <c:v>107.1</c:v>
                </c:pt>
                <c:pt idx="33">
                  <c:v>107.8</c:v>
                </c:pt>
                <c:pt idx="34">
                  <c:v>107.63</c:v>
                </c:pt>
                <c:pt idx="35">
                  <c:v>107.39</c:v>
                </c:pt>
                <c:pt idx="36">
                  <c:v>105.69</c:v>
                </c:pt>
                <c:pt idx="37">
                  <c:v>107.62</c:v>
                </c:pt>
                <c:pt idx="38">
                  <c:v>107.86</c:v>
                </c:pt>
                <c:pt idx="39">
                  <c:v>108.11</c:v>
                </c:pt>
                <c:pt idx="40">
                  <c:v>108.16</c:v>
                </c:pt>
                <c:pt idx="41">
                  <c:v>108.09</c:v>
                </c:pt>
                <c:pt idx="42">
                  <c:v>107.21</c:v>
                </c:pt>
                <c:pt idx="43">
                  <c:v>108.34</c:v>
                </c:pt>
                <c:pt idx="44">
                  <c:v>107.7</c:v>
                </c:pt>
                <c:pt idx="45">
                  <c:v>108.01</c:v>
                </c:pt>
                <c:pt idx="46">
                  <c:v>108.02</c:v>
                </c:pt>
                <c:pt idx="47">
                  <c:v>108.38</c:v>
                </c:pt>
                <c:pt idx="48">
                  <c:v>107.17</c:v>
                </c:pt>
                <c:pt idx="49">
                  <c:v>108.74</c:v>
                </c:pt>
                <c:pt idx="50">
                  <c:v>108.32</c:v>
                </c:pt>
                <c:pt idx="51">
                  <c:v>108.1</c:v>
                </c:pt>
                <c:pt idx="52">
                  <c:v>107.92</c:v>
                </c:pt>
                <c:pt idx="53">
                  <c:v>108.33</c:v>
                </c:pt>
                <c:pt idx="54">
                  <c:v>109.05</c:v>
                </c:pt>
                <c:pt idx="55">
                  <c:v>107.38</c:v>
                </c:pt>
                <c:pt idx="56">
                  <c:v>108.21</c:v>
                </c:pt>
                <c:pt idx="57">
                  <c:v>108.47</c:v>
                </c:pt>
                <c:pt idx="58">
                  <c:v>108.27</c:v>
                </c:pt>
                <c:pt idx="59">
                  <c:v>108.76</c:v>
                </c:pt>
                <c:pt idx="60">
                  <c:v>107.82</c:v>
                </c:pt>
                <c:pt idx="61">
                  <c:v>109.08</c:v>
                </c:pt>
                <c:pt idx="62">
                  <c:v>110.07</c:v>
                </c:pt>
                <c:pt idx="63">
                  <c:v>110.32</c:v>
                </c:pt>
                <c:pt idx="64">
                  <c:v>110.62</c:v>
                </c:pt>
                <c:pt idx="65">
                  <c:v>111.11</c:v>
                </c:pt>
                <c:pt idx="66">
                  <c:v>110.58</c:v>
                </c:pt>
                <c:pt idx="67">
                  <c:v>112.41</c:v>
                </c:pt>
                <c:pt idx="68">
                  <c:v>112.35</c:v>
                </c:pt>
                <c:pt idx="69">
                  <c:v>114.33</c:v>
                </c:pt>
                <c:pt idx="70">
                  <c:v>115.95</c:v>
                </c:pt>
                <c:pt idx="71">
                  <c:v>115.93</c:v>
                </c:pt>
                <c:pt idx="72">
                  <c:v>116.99</c:v>
                </c:pt>
                <c:pt idx="73">
                  <c:v>119.49</c:v>
                </c:pt>
                <c:pt idx="74">
                  <c:v>120.28</c:v>
                </c:pt>
                <c:pt idx="75">
                  <c:v>120.61</c:v>
                </c:pt>
                <c:pt idx="76">
                  <c:v>121.61</c:v>
                </c:pt>
                <c:pt idx="77">
                  <c:v>122.82</c:v>
                </c:pt>
                <c:pt idx="78" formatCode="0.00">
                  <c:v>122.03</c:v>
                </c:pt>
                <c:pt idx="79" formatCode="0.00">
                  <c:v>124.23</c:v>
                </c:pt>
              </c:numCache>
            </c:numRef>
          </c:val>
          <c:smooth val="0"/>
          <c:extLst>
            <c:ext xmlns:c16="http://schemas.microsoft.com/office/drawing/2014/chart" uri="{C3380CC4-5D6E-409C-BE32-E72D297353CC}">
              <c16:uniqueId val="{00000001-6453-4FA6-8DF6-314D2B9EA34E}"/>
            </c:ext>
          </c:extLst>
        </c:ser>
        <c:ser>
          <c:idx val="2"/>
          <c:order val="2"/>
          <c:tx>
            <c:strRef>
              <c:f>Sheet1!$E$1</c:f>
              <c:strCache>
                <c:ptCount val="1"/>
                <c:pt idx="0">
                  <c:v>BG</c:v>
                </c:pt>
              </c:strCache>
            </c:strRef>
          </c:tx>
          <c:spPr>
            <a:ln>
              <a:solidFill>
                <a:srgbClr val="5B9BD5"/>
              </a:solidFill>
            </a:ln>
          </c:spPr>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Sheet1!$E$2:$E$81</c:f>
              <c:numCache>
                <c:formatCode>#,##0.00</c:formatCode>
                <c:ptCount val="80"/>
                <c:pt idx="0">
                  <c:v>99.4</c:v>
                </c:pt>
                <c:pt idx="1">
                  <c:v>98.89</c:v>
                </c:pt>
                <c:pt idx="2">
                  <c:v>98.28</c:v>
                </c:pt>
                <c:pt idx="3">
                  <c:v>98.12</c:v>
                </c:pt>
                <c:pt idx="4">
                  <c:v>98.14</c:v>
                </c:pt>
                <c:pt idx="5">
                  <c:v>98.27</c:v>
                </c:pt>
                <c:pt idx="6">
                  <c:v>99.25</c:v>
                </c:pt>
                <c:pt idx="7">
                  <c:v>99.29</c:v>
                </c:pt>
                <c:pt idx="8">
                  <c:v>98.55</c:v>
                </c:pt>
                <c:pt idx="9">
                  <c:v>98.46</c:v>
                </c:pt>
                <c:pt idx="10">
                  <c:v>98.36</c:v>
                </c:pt>
                <c:pt idx="11">
                  <c:v>99.1</c:v>
                </c:pt>
                <c:pt idx="12">
                  <c:v>99.77</c:v>
                </c:pt>
                <c:pt idx="13">
                  <c:v>99.8</c:v>
                </c:pt>
                <c:pt idx="14">
                  <c:v>99.28</c:v>
                </c:pt>
                <c:pt idx="15">
                  <c:v>99.74</c:v>
                </c:pt>
                <c:pt idx="16">
                  <c:v>99.52</c:v>
                </c:pt>
                <c:pt idx="17">
                  <c:v>99.35</c:v>
                </c:pt>
                <c:pt idx="18">
                  <c:v>99.85</c:v>
                </c:pt>
                <c:pt idx="19">
                  <c:v>100.03</c:v>
                </c:pt>
                <c:pt idx="20">
                  <c:v>99.81</c:v>
                </c:pt>
                <c:pt idx="21">
                  <c:v>99.94</c:v>
                </c:pt>
                <c:pt idx="22">
                  <c:v>100.21</c:v>
                </c:pt>
                <c:pt idx="23">
                  <c:v>100.88</c:v>
                </c:pt>
                <c:pt idx="24">
                  <c:v>101.08</c:v>
                </c:pt>
                <c:pt idx="25">
                  <c:v>101.31</c:v>
                </c:pt>
                <c:pt idx="26">
                  <c:v>101.13</c:v>
                </c:pt>
                <c:pt idx="27">
                  <c:v>101.45</c:v>
                </c:pt>
                <c:pt idx="28">
                  <c:v>101.84</c:v>
                </c:pt>
                <c:pt idx="29">
                  <c:v>102.34</c:v>
                </c:pt>
                <c:pt idx="30">
                  <c:v>103.41</c:v>
                </c:pt>
                <c:pt idx="31">
                  <c:v>103.75</c:v>
                </c:pt>
                <c:pt idx="32">
                  <c:v>103.39</c:v>
                </c:pt>
                <c:pt idx="33">
                  <c:v>103.55</c:v>
                </c:pt>
                <c:pt idx="34">
                  <c:v>103.25</c:v>
                </c:pt>
                <c:pt idx="35">
                  <c:v>103.21</c:v>
                </c:pt>
                <c:pt idx="36">
                  <c:v>103.43</c:v>
                </c:pt>
                <c:pt idx="37">
                  <c:v>103.73</c:v>
                </c:pt>
                <c:pt idx="38">
                  <c:v>103.95</c:v>
                </c:pt>
                <c:pt idx="39">
                  <c:v>104.6</c:v>
                </c:pt>
                <c:pt idx="40">
                  <c:v>104.76</c:v>
                </c:pt>
                <c:pt idx="41">
                  <c:v>104.73</c:v>
                </c:pt>
                <c:pt idx="42">
                  <c:v>106.13</c:v>
                </c:pt>
                <c:pt idx="43">
                  <c:v>106.33</c:v>
                </c:pt>
                <c:pt idx="44">
                  <c:v>105.07</c:v>
                </c:pt>
                <c:pt idx="45">
                  <c:v>105.23</c:v>
                </c:pt>
                <c:pt idx="46">
                  <c:v>105.56</c:v>
                </c:pt>
                <c:pt idx="47">
                  <c:v>106.41</c:v>
                </c:pt>
                <c:pt idx="48">
                  <c:v>106.94</c:v>
                </c:pt>
                <c:pt idx="49">
                  <c:v>106.95</c:v>
                </c:pt>
                <c:pt idx="50">
                  <c:v>106.46</c:v>
                </c:pt>
                <c:pt idx="51">
                  <c:v>106.01</c:v>
                </c:pt>
                <c:pt idx="52">
                  <c:v>105.76</c:v>
                </c:pt>
                <c:pt idx="53">
                  <c:v>105.69</c:v>
                </c:pt>
                <c:pt idx="54">
                  <c:v>106.58</c:v>
                </c:pt>
                <c:pt idx="55">
                  <c:v>107.01</c:v>
                </c:pt>
                <c:pt idx="56">
                  <c:v>105.7</c:v>
                </c:pt>
                <c:pt idx="57">
                  <c:v>105.87</c:v>
                </c:pt>
                <c:pt idx="58">
                  <c:v>105.89</c:v>
                </c:pt>
                <c:pt idx="59">
                  <c:v>106.43</c:v>
                </c:pt>
                <c:pt idx="60">
                  <c:v>106.59</c:v>
                </c:pt>
                <c:pt idx="61">
                  <c:v>107.16</c:v>
                </c:pt>
                <c:pt idx="62">
                  <c:v>107.33</c:v>
                </c:pt>
                <c:pt idx="63">
                  <c:v>108.08</c:v>
                </c:pt>
                <c:pt idx="64">
                  <c:v>108.23</c:v>
                </c:pt>
                <c:pt idx="65">
                  <c:v>108.2</c:v>
                </c:pt>
                <c:pt idx="66">
                  <c:v>108.97</c:v>
                </c:pt>
                <c:pt idx="67">
                  <c:v>109.73</c:v>
                </c:pt>
                <c:pt idx="68">
                  <c:v>109.92</c:v>
                </c:pt>
                <c:pt idx="69">
                  <c:v>111.35</c:v>
                </c:pt>
                <c:pt idx="70">
                  <c:v>112.54</c:v>
                </c:pt>
                <c:pt idx="71">
                  <c:v>113.44</c:v>
                </c:pt>
                <c:pt idx="72">
                  <c:v>114.8</c:v>
                </c:pt>
                <c:pt idx="73">
                  <c:v>116.16</c:v>
                </c:pt>
                <c:pt idx="74">
                  <c:v>118.59</c:v>
                </c:pt>
                <c:pt idx="75">
                  <c:v>121.12</c:v>
                </c:pt>
                <c:pt idx="76">
                  <c:v>122.74</c:v>
                </c:pt>
                <c:pt idx="77" formatCode="General">
                  <c:v>124.16</c:v>
                </c:pt>
                <c:pt idx="78" formatCode="0.00">
                  <c:v>125.18</c:v>
                </c:pt>
              </c:numCache>
            </c:numRef>
          </c:val>
          <c:smooth val="0"/>
          <c:extLst>
            <c:ext xmlns:c16="http://schemas.microsoft.com/office/drawing/2014/chart" uri="{C3380CC4-5D6E-409C-BE32-E72D297353CC}">
              <c16:uniqueId val="{00000002-6453-4FA6-8DF6-314D2B9EA34E}"/>
            </c:ext>
          </c:extLst>
        </c:ser>
        <c:ser>
          <c:idx val="3"/>
          <c:order val="3"/>
          <c:tx>
            <c:strRef>
              <c:f>Sheet1!$F$1</c:f>
              <c:strCache>
                <c:ptCount val="1"/>
                <c:pt idx="0">
                  <c:v>CZ</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Sheet1!$F$2:$F$81</c:f>
              <c:numCache>
                <c:formatCode>#\ ##0.0</c:formatCode>
                <c:ptCount val="80"/>
                <c:pt idx="0">
                  <c:v>100</c:v>
                </c:pt>
                <c:pt idx="1">
                  <c:v>100.1</c:v>
                </c:pt>
                <c:pt idx="2">
                  <c:v>100.1</c:v>
                </c:pt>
                <c:pt idx="3">
                  <c:v>100.7</c:v>
                </c:pt>
                <c:pt idx="4">
                  <c:v>100.5</c:v>
                </c:pt>
                <c:pt idx="5">
                  <c:v>100.6</c:v>
                </c:pt>
                <c:pt idx="6">
                  <c:v>101</c:v>
                </c:pt>
                <c:pt idx="7">
                  <c:v>100.8</c:v>
                </c:pt>
                <c:pt idx="8">
                  <c:v>100.6</c:v>
                </c:pt>
                <c:pt idx="9">
                  <c:v>100.8</c:v>
                </c:pt>
                <c:pt idx="10">
                  <c:v>101.2</c:v>
                </c:pt>
                <c:pt idx="11">
                  <c:v>101.5</c:v>
                </c:pt>
                <c:pt idx="12">
                  <c:v>102.3</c:v>
                </c:pt>
                <c:pt idx="13">
                  <c:v>102.7</c:v>
                </c:pt>
                <c:pt idx="14">
                  <c:v>102.7</c:v>
                </c:pt>
                <c:pt idx="15">
                  <c:v>102.8</c:v>
                </c:pt>
                <c:pt idx="16">
                  <c:v>103</c:v>
                </c:pt>
                <c:pt idx="17">
                  <c:v>103</c:v>
                </c:pt>
                <c:pt idx="18">
                  <c:v>103.4</c:v>
                </c:pt>
                <c:pt idx="19">
                  <c:v>103.2</c:v>
                </c:pt>
                <c:pt idx="20">
                  <c:v>103.1</c:v>
                </c:pt>
                <c:pt idx="21">
                  <c:v>103.6</c:v>
                </c:pt>
                <c:pt idx="22">
                  <c:v>103.7</c:v>
                </c:pt>
                <c:pt idx="23">
                  <c:v>103.7</c:v>
                </c:pt>
                <c:pt idx="24">
                  <c:v>104.4</c:v>
                </c:pt>
                <c:pt idx="25">
                  <c:v>104.3</c:v>
                </c:pt>
                <c:pt idx="26">
                  <c:v>104.3</c:v>
                </c:pt>
                <c:pt idx="27">
                  <c:v>104.6</c:v>
                </c:pt>
                <c:pt idx="28">
                  <c:v>105.1</c:v>
                </c:pt>
                <c:pt idx="29">
                  <c:v>105.5</c:v>
                </c:pt>
                <c:pt idx="30">
                  <c:v>105.7</c:v>
                </c:pt>
                <c:pt idx="31">
                  <c:v>105.7</c:v>
                </c:pt>
                <c:pt idx="32">
                  <c:v>105.3</c:v>
                </c:pt>
                <c:pt idx="33">
                  <c:v>105.7</c:v>
                </c:pt>
                <c:pt idx="34">
                  <c:v>105.4</c:v>
                </c:pt>
                <c:pt idx="35">
                  <c:v>105.4</c:v>
                </c:pt>
                <c:pt idx="36">
                  <c:v>106.5</c:v>
                </c:pt>
                <c:pt idx="37">
                  <c:v>106.8</c:v>
                </c:pt>
                <c:pt idx="38">
                  <c:v>107</c:v>
                </c:pt>
                <c:pt idx="39">
                  <c:v>107.1</c:v>
                </c:pt>
                <c:pt idx="40">
                  <c:v>107.8</c:v>
                </c:pt>
                <c:pt idx="41">
                  <c:v>108</c:v>
                </c:pt>
                <c:pt idx="42">
                  <c:v>108.4</c:v>
                </c:pt>
                <c:pt idx="43">
                  <c:v>108.5</c:v>
                </c:pt>
                <c:pt idx="44">
                  <c:v>108</c:v>
                </c:pt>
                <c:pt idx="45">
                  <c:v>108.5</c:v>
                </c:pt>
                <c:pt idx="46">
                  <c:v>108.6</c:v>
                </c:pt>
                <c:pt idx="47">
                  <c:v>108.8</c:v>
                </c:pt>
                <c:pt idx="48">
                  <c:v>110.5</c:v>
                </c:pt>
                <c:pt idx="49">
                  <c:v>110.8</c:v>
                </c:pt>
                <c:pt idx="50">
                  <c:v>110.8</c:v>
                </c:pt>
                <c:pt idx="51">
                  <c:v>110.6</c:v>
                </c:pt>
                <c:pt idx="52">
                  <c:v>111.1</c:v>
                </c:pt>
                <c:pt idx="53">
                  <c:v>111.7</c:v>
                </c:pt>
                <c:pt idx="54">
                  <c:v>112.3</c:v>
                </c:pt>
                <c:pt idx="55">
                  <c:v>112.3</c:v>
                </c:pt>
                <c:pt idx="56">
                  <c:v>111.6</c:v>
                </c:pt>
                <c:pt idx="57">
                  <c:v>111.7</c:v>
                </c:pt>
                <c:pt idx="58">
                  <c:v>111.6</c:v>
                </c:pt>
                <c:pt idx="59">
                  <c:v>111.4</c:v>
                </c:pt>
                <c:pt idx="60">
                  <c:v>112.9</c:v>
                </c:pt>
                <c:pt idx="61">
                  <c:v>113.1</c:v>
                </c:pt>
                <c:pt idx="62">
                  <c:v>113.3</c:v>
                </c:pt>
                <c:pt idx="63">
                  <c:v>114</c:v>
                </c:pt>
                <c:pt idx="64">
                  <c:v>114.1</c:v>
                </c:pt>
                <c:pt idx="65">
                  <c:v>114.5</c:v>
                </c:pt>
                <c:pt idx="66">
                  <c:v>115.3</c:v>
                </c:pt>
                <c:pt idx="67">
                  <c:v>115.8</c:v>
                </c:pt>
                <c:pt idx="68">
                  <c:v>116.1</c:v>
                </c:pt>
                <c:pt idx="69">
                  <c:v>117.1</c:v>
                </c:pt>
                <c:pt idx="70">
                  <c:v>117</c:v>
                </c:pt>
                <c:pt idx="71">
                  <c:v>117.4</c:v>
                </c:pt>
                <c:pt idx="72">
                  <c:v>122.8</c:v>
                </c:pt>
                <c:pt idx="73">
                  <c:v>124.4</c:v>
                </c:pt>
                <c:pt idx="74">
                  <c:v>126.8</c:v>
                </c:pt>
                <c:pt idx="75">
                  <c:v>129.1</c:v>
                </c:pt>
                <c:pt idx="76">
                  <c:v>131.5</c:v>
                </c:pt>
                <c:pt idx="77" formatCode="General">
                  <c:v>133.5</c:v>
                </c:pt>
                <c:pt idx="78" formatCode="0.00">
                  <c:v>135.19999999999999</c:v>
                </c:pt>
              </c:numCache>
            </c:numRef>
          </c:val>
          <c:smooth val="0"/>
          <c:extLst>
            <c:ext xmlns:c16="http://schemas.microsoft.com/office/drawing/2014/chart" uri="{C3380CC4-5D6E-409C-BE32-E72D297353CC}">
              <c16:uniqueId val="{00000003-6453-4FA6-8DF6-314D2B9EA34E}"/>
            </c:ext>
          </c:extLst>
        </c:ser>
        <c:ser>
          <c:idx val="4"/>
          <c:order val="4"/>
          <c:tx>
            <c:strRef>
              <c:f>Sheet1!$G$1</c:f>
              <c:strCache>
                <c:ptCount val="1"/>
                <c:pt idx="0">
                  <c:v>DK</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Sheet1!$G$2:$G$81</c:f>
              <c:numCache>
                <c:formatCode>#\ ##0.0</c:formatCode>
                <c:ptCount val="80"/>
                <c:pt idx="0">
                  <c:v>99.3</c:v>
                </c:pt>
                <c:pt idx="1">
                  <c:v>99.8</c:v>
                </c:pt>
                <c:pt idx="2">
                  <c:v>99.9</c:v>
                </c:pt>
                <c:pt idx="3">
                  <c:v>100.1</c:v>
                </c:pt>
                <c:pt idx="4">
                  <c:v>100.3</c:v>
                </c:pt>
                <c:pt idx="5">
                  <c:v>100.4</c:v>
                </c:pt>
                <c:pt idx="6">
                  <c:v>100.3</c:v>
                </c:pt>
                <c:pt idx="7">
                  <c:v>99.9</c:v>
                </c:pt>
                <c:pt idx="8">
                  <c:v>99.9</c:v>
                </c:pt>
                <c:pt idx="9">
                  <c:v>100.2</c:v>
                </c:pt>
                <c:pt idx="10">
                  <c:v>100</c:v>
                </c:pt>
                <c:pt idx="11">
                  <c:v>100.1</c:v>
                </c:pt>
                <c:pt idx="12">
                  <c:v>100</c:v>
                </c:pt>
                <c:pt idx="13">
                  <c:v>100.7</c:v>
                </c:pt>
                <c:pt idx="14">
                  <c:v>100.8</c:v>
                </c:pt>
                <c:pt idx="15">
                  <c:v>101.1</c:v>
                </c:pt>
                <c:pt idx="16">
                  <c:v>101</c:v>
                </c:pt>
                <c:pt idx="17">
                  <c:v>100.8</c:v>
                </c:pt>
                <c:pt idx="18">
                  <c:v>101.8</c:v>
                </c:pt>
                <c:pt idx="19">
                  <c:v>101.4</c:v>
                </c:pt>
                <c:pt idx="20">
                  <c:v>101.5</c:v>
                </c:pt>
                <c:pt idx="21">
                  <c:v>101.6</c:v>
                </c:pt>
                <c:pt idx="22">
                  <c:v>101.3</c:v>
                </c:pt>
                <c:pt idx="23">
                  <c:v>100.9</c:v>
                </c:pt>
                <c:pt idx="24">
                  <c:v>100.6</c:v>
                </c:pt>
                <c:pt idx="25">
                  <c:v>101.2</c:v>
                </c:pt>
                <c:pt idx="26">
                  <c:v>101.2</c:v>
                </c:pt>
                <c:pt idx="27">
                  <c:v>101.8</c:v>
                </c:pt>
                <c:pt idx="28">
                  <c:v>102</c:v>
                </c:pt>
                <c:pt idx="29">
                  <c:v>101.9</c:v>
                </c:pt>
                <c:pt idx="30">
                  <c:v>102.7</c:v>
                </c:pt>
                <c:pt idx="31">
                  <c:v>102.2</c:v>
                </c:pt>
                <c:pt idx="32">
                  <c:v>102</c:v>
                </c:pt>
                <c:pt idx="33">
                  <c:v>102.3</c:v>
                </c:pt>
                <c:pt idx="34">
                  <c:v>102</c:v>
                </c:pt>
                <c:pt idx="35">
                  <c:v>101.6</c:v>
                </c:pt>
                <c:pt idx="36">
                  <c:v>101.8</c:v>
                </c:pt>
                <c:pt idx="37">
                  <c:v>102.3</c:v>
                </c:pt>
                <c:pt idx="38">
                  <c:v>102.4</c:v>
                </c:pt>
                <c:pt idx="39">
                  <c:v>102.7</c:v>
                </c:pt>
                <c:pt idx="40">
                  <c:v>102.7</c:v>
                </c:pt>
                <c:pt idx="41">
                  <c:v>102.4</c:v>
                </c:pt>
                <c:pt idx="42">
                  <c:v>103.1</c:v>
                </c:pt>
                <c:pt idx="43">
                  <c:v>102.7</c:v>
                </c:pt>
                <c:pt idx="44">
                  <c:v>102.4</c:v>
                </c:pt>
                <c:pt idx="45">
                  <c:v>102.9</c:v>
                </c:pt>
                <c:pt idx="46">
                  <c:v>102.6</c:v>
                </c:pt>
                <c:pt idx="47">
                  <c:v>102.4</c:v>
                </c:pt>
                <c:pt idx="48">
                  <c:v>102.6</c:v>
                </c:pt>
                <c:pt idx="49">
                  <c:v>103</c:v>
                </c:pt>
                <c:pt idx="50">
                  <c:v>102.7</c:v>
                </c:pt>
                <c:pt idx="51">
                  <c:v>102.6</c:v>
                </c:pt>
                <c:pt idx="52">
                  <c:v>102.5</c:v>
                </c:pt>
                <c:pt idx="53">
                  <c:v>102.6</c:v>
                </c:pt>
                <c:pt idx="54">
                  <c:v>103.5</c:v>
                </c:pt>
                <c:pt idx="55">
                  <c:v>103.1</c:v>
                </c:pt>
                <c:pt idx="56">
                  <c:v>102.9</c:v>
                </c:pt>
                <c:pt idx="57">
                  <c:v>103.2</c:v>
                </c:pt>
                <c:pt idx="58">
                  <c:v>103</c:v>
                </c:pt>
                <c:pt idx="59">
                  <c:v>102.8</c:v>
                </c:pt>
                <c:pt idx="60">
                  <c:v>103</c:v>
                </c:pt>
                <c:pt idx="61">
                  <c:v>103.5</c:v>
                </c:pt>
                <c:pt idx="62">
                  <c:v>103.6</c:v>
                </c:pt>
                <c:pt idx="63">
                  <c:v>104.1</c:v>
                </c:pt>
                <c:pt idx="64">
                  <c:v>104.4</c:v>
                </c:pt>
                <c:pt idx="65">
                  <c:v>104.5</c:v>
                </c:pt>
                <c:pt idx="66">
                  <c:v>105.3</c:v>
                </c:pt>
                <c:pt idx="67">
                  <c:v>105</c:v>
                </c:pt>
                <c:pt idx="68">
                  <c:v>105.4</c:v>
                </c:pt>
                <c:pt idx="69">
                  <c:v>106.5</c:v>
                </c:pt>
                <c:pt idx="70">
                  <c:v>106.9</c:v>
                </c:pt>
                <c:pt idx="71">
                  <c:v>106.3</c:v>
                </c:pt>
                <c:pt idx="72">
                  <c:v>108</c:v>
                </c:pt>
                <c:pt idx="73">
                  <c:v>109</c:v>
                </c:pt>
                <c:pt idx="74">
                  <c:v>109.8</c:v>
                </c:pt>
                <c:pt idx="75">
                  <c:v>111.8</c:v>
                </c:pt>
                <c:pt idx="76">
                  <c:v>113</c:v>
                </c:pt>
                <c:pt idx="77" formatCode="General">
                  <c:v>114</c:v>
                </c:pt>
                <c:pt idx="78" formatCode="0.00">
                  <c:v>115.4</c:v>
                </c:pt>
              </c:numCache>
            </c:numRef>
          </c:val>
          <c:smooth val="0"/>
          <c:extLst>
            <c:ext xmlns:c16="http://schemas.microsoft.com/office/drawing/2014/chart" uri="{C3380CC4-5D6E-409C-BE32-E72D297353CC}">
              <c16:uniqueId val="{00000005-6453-4FA6-8DF6-314D2B9EA34E}"/>
            </c:ext>
          </c:extLst>
        </c:ser>
        <c:ser>
          <c:idx val="5"/>
          <c:order val="5"/>
          <c:tx>
            <c:strRef>
              <c:f>Sheet1!$H$1</c:f>
              <c:strCache>
                <c:ptCount val="1"/>
                <c:pt idx="0">
                  <c:v>DE</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Sheet1!$H$2:$H$81</c:f>
              <c:numCache>
                <c:formatCode>#\ ##0.0</c:formatCode>
                <c:ptCount val="80"/>
                <c:pt idx="0">
                  <c:v>98.5</c:v>
                </c:pt>
                <c:pt idx="1">
                  <c:v>98.9</c:v>
                </c:pt>
                <c:pt idx="2">
                  <c:v>99.8</c:v>
                </c:pt>
                <c:pt idx="3">
                  <c:v>99.9</c:v>
                </c:pt>
                <c:pt idx="4">
                  <c:v>100.5</c:v>
                </c:pt>
                <c:pt idx="5">
                  <c:v>100.6</c:v>
                </c:pt>
                <c:pt idx="6">
                  <c:v>101.2</c:v>
                </c:pt>
                <c:pt idx="7">
                  <c:v>101.1</c:v>
                </c:pt>
                <c:pt idx="8">
                  <c:v>101.1</c:v>
                </c:pt>
                <c:pt idx="9">
                  <c:v>101.2</c:v>
                </c:pt>
                <c:pt idx="10">
                  <c:v>100.3</c:v>
                </c:pt>
                <c:pt idx="11">
                  <c:v>101.2</c:v>
                </c:pt>
                <c:pt idx="12">
                  <c:v>100.2</c:v>
                </c:pt>
                <c:pt idx="13">
                  <c:v>101</c:v>
                </c:pt>
                <c:pt idx="14">
                  <c:v>101.3</c:v>
                </c:pt>
                <c:pt idx="15">
                  <c:v>101.9</c:v>
                </c:pt>
                <c:pt idx="16">
                  <c:v>101.8</c:v>
                </c:pt>
                <c:pt idx="17">
                  <c:v>102.3</c:v>
                </c:pt>
                <c:pt idx="18">
                  <c:v>102.9</c:v>
                </c:pt>
                <c:pt idx="19">
                  <c:v>103</c:v>
                </c:pt>
                <c:pt idx="20">
                  <c:v>103</c:v>
                </c:pt>
                <c:pt idx="21">
                  <c:v>102.7</c:v>
                </c:pt>
                <c:pt idx="22">
                  <c:v>102</c:v>
                </c:pt>
                <c:pt idx="23">
                  <c:v>102.7</c:v>
                </c:pt>
                <c:pt idx="24">
                  <c:v>101.7</c:v>
                </c:pt>
                <c:pt idx="25">
                  <c:v>102.2</c:v>
                </c:pt>
                <c:pt idx="26">
                  <c:v>103</c:v>
                </c:pt>
                <c:pt idx="27">
                  <c:v>103.2</c:v>
                </c:pt>
                <c:pt idx="28">
                  <c:v>104.3</c:v>
                </c:pt>
                <c:pt idx="29">
                  <c:v>104.4</c:v>
                </c:pt>
                <c:pt idx="30">
                  <c:v>105.2</c:v>
                </c:pt>
                <c:pt idx="31">
                  <c:v>105.2</c:v>
                </c:pt>
                <c:pt idx="32">
                  <c:v>105.3</c:v>
                </c:pt>
                <c:pt idx="33">
                  <c:v>105.4</c:v>
                </c:pt>
                <c:pt idx="34">
                  <c:v>104.2</c:v>
                </c:pt>
                <c:pt idx="35">
                  <c:v>104.4</c:v>
                </c:pt>
                <c:pt idx="36">
                  <c:v>103.4</c:v>
                </c:pt>
                <c:pt idx="37">
                  <c:v>103.9</c:v>
                </c:pt>
                <c:pt idx="38">
                  <c:v>104.4</c:v>
                </c:pt>
                <c:pt idx="39">
                  <c:v>105.4</c:v>
                </c:pt>
                <c:pt idx="40">
                  <c:v>105.7</c:v>
                </c:pt>
                <c:pt idx="41">
                  <c:v>106</c:v>
                </c:pt>
                <c:pt idx="42">
                  <c:v>106.4</c:v>
                </c:pt>
                <c:pt idx="43">
                  <c:v>106.3</c:v>
                </c:pt>
                <c:pt idx="44">
                  <c:v>106.2</c:v>
                </c:pt>
                <c:pt idx="45">
                  <c:v>106.3</c:v>
                </c:pt>
                <c:pt idx="46">
                  <c:v>105.4</c:v>
                </c:pt>
                <c:pt idx="47">
                  <c:v>106</c:v>
                </c:pt>
                <c:pt idx="48">
                  <c:v>105.1</c:v>
                </c:pt>
                <c:pt idx="49">
                  <c:v>105.7</c:v>
                </c:pt>
                <c:pt idx="50">
                  <c:v>105.8</c:v>
                </c:pt>
                <c:pt idx="51">
                  <c:v>106.2</c:v>
                </c:pt>
                <c:pt idx="52">
                  <c:v>106.2</c:v>
                </c:pt>
                <c:pt idx="53">
                  <c:v>106.9</c:v>
                </c:pt>
                <c:pt idx="54">
                  <c:v>106.4</c:v>
                </c:pt>
                <c:pt idx="55">
                  <c:v>106.2</c:v>
                </c:pt>
                <c:pt idx="56">
                  <c:v>105.8</c:v>
                </c:pt>
                <c:pt idx="57">
                  <c:v>105.8</c:v>
                </c:pt>
                <c:pt idx="58">
                  <c:v>104.7</c:v>
                </c:pt>
                <c:pt idx="59">
                  <c:v>105.3</c:v>
                </c:pt>
                <c:pt idx="60">
                  <c:v>106.8</c:v>
                </c:pt>
                <c:pt idx="61">
                  <c:v>107.4</c:v>
                </c:pt>
                <c:pt idx="62">
                  <c:v>107.9</c:v>
                </c:pt>
                <c:pt idx="63">
                  <c:v>108.4</c:v>
                </c:pt>
                <c:pt idx="64">
                  <c:v>108.7</c:v>
                </c:pt>
                <c:pt idx="65">
                  <c:v>109.1</c:v>
                </c:pt>
                <c:pt idx="66">
                  <c:v>109.7</c:v>
                </c:pt>
                <c:pt idx="67">
                  <c:v>109.8</c:v>
                </c:pt>
                <c:pt idx="68">
                  <c:v>110.1</c:v>
                </c:pt>
                <c:pt idx="69">
                  <c:v>110.7</c:v>
                </c:pt>
                <c:pt idx="70">
                  <c:v>111</c:v>
                </c:pt>
                <c:pt idx="71">
                  <c:v>111.3</c:v>
                </c:pt>
                <c:pt idx="72">
                  <c:v>112.3</c:v>
                </c:pt>
                <c:pt idx="73">
                  <c:v>113.3</c:v>
                </c:pt>
                <c:pt idx="74">
                  <c:v>116.1</c:v>
                </c:pt>
                <c:pt idx="75">
                  <c:v>116.9</c:v>
                </c:pt>
                <c:pt idx="76">
                  <c:v>118.2</c:v>
                </c:pt>
                <c:pt idx="77" formatCode="General">
                  <c:v>118.1</c:v>
                </c:pt>
                <c:pt idx="78" formatCode="0.00">
                  <c:v>119</c:v>
                </c:pt>
              </c:numCache>
            </c:numRef>
          </c:val>
          <c:smooth val="0"/>
          <c:extLst>
            <c:ext xmlns:c16="http://schemas.microsoft.com/office/drawing/2014/chart" uri="{C3380CC4-5D6E-409C-BE32-E72D297353CC}">
              <c16:uniqueId val="{00000006-6453-4FA6-8DF6-314D2B9EA34E}"/>
            </c:ext>
          </c:extLst>
        </c:ser>
        <c:ser>
          <c:idx val="6"/>
          <c:order val="6"/>
          <c:tx>
            <c:strRef>
              <c:f>Sheet1!$I$1</c:f>
              <c:strCache>
                <c:ptCount val="1"/>
                <c:pt idx="0">
                  <c:v>EE</c:v>
                </c:pt>
              </c:strCache>
            </c:strRef>
          </c:tx>
          <c:spPr>
            <a:ln w="41275">
              <a:solidFill>
                <a:srgbClr val="00B050"/>
              </a:solidFill>
            </a:ln>
          </c:spPr>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Sheet1!$I$2:$I$81</c:f>
              <c:numCache>
                <c:formatCode>#,##0.00</c:formatCode>
                <c:ptCount val="80"/>
                <c:pt idx="0">
                  <c:v>98.85</c:v>
                </c:pt>
                <c:pt idx="1">
                  <c:v>99.65</c:v>
                </c:pt>
                <c:pt idx="2">
                  <c:v>100.41</c:v>
                </c:pt>
                <c:pt idx="3">
                  <c:v>100.49</c:v>
                </c:pt>
                <c:pt idx="4">
                  <c:v>100.88</c:v>
                </c:pt>
                <c:pt idx="5">
                  <c:v>101.37</c:v>
                </c:pt>
                <c:pt idx="6">
                  <c:v>101.38</c:v>
                </c:pt>
                <c:pt idx="7">
                  <c:v>101.52</c:v>
                </c:pt>
                <c:pt idx="8">
                  <c:v>101.56</c:v>
                </c:pt>
                <c:pt idx="9">
                  <c:v>101.09</c:v>
                </c:pt>
                <c:pt idx="10">
                  <c:v>101.06</c:v>
                </c:pt>
                <c:pt idx="11">
                  <c:v>101.34</c:v>
                </c:pt>
                <c:pt idx="12">
                  <c:v>101.61</c:v>
                </c:pt>
                <c:pt idx="13">
                  <c:v>103.08</c:v>
                </c:pt>
                <c:pt idx="14">
                  <c:v>103.46</c:v>
                </c:pt>
                <c:pt idx="15">
                  <c:v>104.06</c:v>
                </c:pt>
                <c:pt idx="16">
                  <c:v>104.41</c:v>
                </c:pt>
                <c:pt idx="17">
                  <c:v>104.55</c:v>
                </c:pt>
                <c:pt idx="18">
                  <c:v>105.36</c:v>
                </c:pt>
                <c:pt idx="19">
                  <c:v>105.8</c:v>
                </c:pt>
                <c:pt idx="20">
                  <c:v>105.56</c:v>
                </c:pt>
                <c:pt idx="21">
                  <c:v>105.16</c:v>
                </c:pt>
                <c:pt idx="22">
                  <c:v>105.56</c:v>
                </c:pt>
                <c:pt idx="23">
                  <c:v>105.15</c:v>
                </c:pt>
                <c:pt idx="24">
                  <c:v>105.28</c:v>
                </c:pt>
                <c:pt idx="25">
                  <c:v>106.37</c:v>
                </c:pt>
                <c:pt idx="26">
                  <c:v>106.44</c:v>
                </c:pt>
                <c:pt idx="27">
                  <c:v>107.04</c:v>
                </c:pt>
                <c:pt idx="28">
                  <c:v>107.61</c:v>
                </c:pt>
                <c:pt idx="29">
                  <c:v>108.65</c:v>
                </c:pt>
                <c:pt idx="30">
                  <c:v>108.87</c:v>
                </c:pt>
                <c:pt idx="31">
                  <c:v>109.55</c:v>
                </c:pt>
                <c:pt idx="32">
                  <c:v>109.26</c:v>
                </c:pt>
                <c:pt idx="33">
                  <c:v>109.86</c:v>
                </c:pt>
                <c:pt idx="34">
                  <c:v>108.97</c:v>
                </c:pt>
                <c:pt idx="35">
                  <c:v>108.64</c:v>
                </c:pt>
                <c:pt idx="36">
                  <c:v>108.18</c:v>
                </c:pt>
                <c:pt idx="37">
                  <c:v>108.38</c:v>
                </c:pt>
                <c:pt idx="38">
                  <c:v>108.83</c:v>
                </c:pt>
                <c:pt idx="39">
                  <c:v>110.5</c:v>
                </c:pt>
                <c:pt idx="40">
                  <c:v>110.93</c:v>
                </c:pt>
                <c:pt idx="41">
                  <c:v>111.47</c:v>
                </c:pt>
                <c:pt idx="42">
                  <c:v>111.1</c:v>
                </c:pt>
                <c:pt idx="43">
                  <c:v>111.87</c:v>
                </c:pt>
                <c:pt idx="44">
                  <c:v>111.7</c:v>
                </c:pt>
                <c:pt idx="45">
                  <c:v>111.45</c:v>
                </c:pt>
                <c:pt idx="46">
                  <c:v>110.95</c:v>
                </c:pt>
                <c:pt idx="47">
                  <c:v>110.59</c:v>
                </c:pt>
                <c:pt idx="48">
                  <c:v>109.94</c:v>
                </c:pt>
                <c:pt idx="49">
                  <c:v>110.56</c:v>
                </c:pt>
                <c:pt idx="50">
                  <c:v>109.89</c:v>
                </c:pt>
                <c:pt idx="51">
                  <c:v>109.52</c:v>
                </c:pt>
                <c:pt idx="52">
                  <c:v>108.91</c:v>
                </c:pt>
                <c:pt idx="53">
                  <c:v>109.67</c:v>
                </c:pt>
                <c:pt idx="54">
                  <c:v>109.69</c:v>
                </c:pt>
                <c:pt idx="55">
                  <c:v>110.38</c:v>
                </c:pt>
                <c:pt idx="56">
                  <c:v>110.22</c:v>
                </c:pt>
                <c:pt idx="57">
                  <c:v>109.51</c:v>
                </c:pt>
                <c:pt idx="58">
                  <c:v>109.63</c:v>
                </c:pt>
                <c:pt idx="59">
                  <c:v>109.62</c:v>
                </c:pt>
                <c:pt idx="60">
                  <c:v>110.22</c:v>
                </c:pt>
                <c:pt idx="61">
                  <c:v>111.16</c:v>
                </c:pt>
                <c:pt idx="62">
                  <c:v>110.87</c:v>
                </c:pt>
                <c:pt idx="63">
                  <c:v>111.3</c:v>
                </c:pt>
                <c:pt idx="64">
                  <c:v>112.38</c:v>
                </c:pt>
                <c:pt idx="65">
                  <c:v>113.76</c:v>
                </c:pt>
                <c:pt idx="66">
                  <c:v>115.07</c:v>
                </c:pt>
                <c:pt idx="67">
                  <c:v>115.86</c:v>
                </c:pt>
                <c:pt idx="68">
                  <c:v>117.25</c:v>
                </c:pt>
                <c:pt idx="69">
                  <c:v>116.96</c:v>
                </c:pt>
                <c:pt idx="70">
                  <c:v>119.02</c:v>
                </c:pt>
                <c:pt idx="71">
                  <c:v>122.81</c:v>
                </c:pt>
                <c:pt idx="72">
                  <c:v>122.39</c:v>
                </c:pt>
                <c:pt idx="73">
                  <c:v>124.02</c:v>
                </c:pt>
                <c:pt idx="74">
                  <c:v>127.31</c:v>
                </c:pt>
                <c:pt idx="75">
                  <c:v>132.59</c:v>
                </c:pt>
                <c:pt idx="76">
                  <c:v>135.02000000000001</c:v>
                </c:pt>
                <c:pt idx="77">
                  <c:v>138.79</c:v>
                </c:pt>
                <c:pt idx="78" formatCode="0.00">
                  <c:v>141.72999999999999</c:v>
                </c:pt>
                <c:pt idx="79" formatCode="0.00">
                  <c:v>145.07</c:v>
                </c:pt>
              </c:numCache>
            </c:numRef>
          </c:val>
          <c:smooth val="0"/>
          <c:extLst>
            <c:ext xmlns:c16="http://schemas.microsoft.com/office/drawing/2014/chart" uri="{C3380CC4-5D6E-409C-BE32-E72D297353CC}">
              <c16:uniqueId val="{00000007-6453-4FA6-8DF6-314D2B9EA34E}"/>
            </c:ext>
          </c:extLst>
        </c:ser>
        <c:ser>
          <c:idx val="7"/>
          <c:order val="7"/>
          <c:tx>
            <c:strRef>
              <c:f>Sheet1!$J$1</c:f>
              <c:strCache>
                <c:ptCount val="1"/>
                <c:pt idx="0">
                  <c:v>IE</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Sheet1!$J$2:$J$81</c:f>
              <c:numCache>
                <c:formatCode>#\ ##0.0</c:formatCode>
                <c:ptCount val="80"/>
                <c:pt idx="0">
                  <c:v>98.7</c:v>
                </c:pt>
                <c:pt idx="1">
                  <c:v>99.1</c:v>
                </c:pt>
                <c:pt idx="2">
                  <c:v>99.4</c:v>
                </c:pt>
                <c:pt idx="3">
                  <c:v>99.7</c:v>
                </c:pt>
                <c:pt idx="4">
                  <c:v>100.2</c:v>
                </c:pt>
                <c:pt idx="5">
                  <c:v>100.9</c:v>
                </c:pt>
                <c:pt idx="6">
                  <c:v>100.6</c:v>
                </c:pt>
                <c:pt idx="7">
                  <c:v>100.4</c:v>
                </c:pt>
                <c:pt idx="8">
                  <c:v>100</c:v>
                </c:pt>
                <c:pt idx="9">
                  <c:v>99.6</c:v>
                </c:pt>
                <c:pt idx="10">
                  <c:v>99.5</c:v>
                </c:pt>
                <c:pt idx="11">
                  <c:v>99.4</c:v>
                </c:pt>
                <c:pt idx="12">
                  <c:v>98.9</c:v>
                </c:pt>
                <c:pt idx="13">
                  <c:v>99.4</c:v>
                </c:pt>
                <c:pt idx="14">
                  <c:v>100</c:v>
                </c:pt>
                <c:pt idx="15">
                  <c:v>100.4</c:v>
                </c:pt>
                <c:pt idx="16">
                  <c:v>100.2</c:v>
                </c:pt>
                <c:pt idx="17">
                  <c:v>100.3</c:v>
                </c:pt>
                <c:pt idx="18">
                  <c:v>100.4</c:v>
                </c:pt>
                <c:pt idx="19">
                  <c:v>100.8</c:v>
                </c:pt>
                <c:pt idx="20">
                  <c:v>100.2</c:v>
                </c:pt>
                <c:pt idx="21">
                  <c:v>100.1</c:v>
                </c:pt>
                <c:pt idx="22">
                  <c:v>100</c:v>
                </c:pt>
                <c:pt idx="23">
                  <c:v>99.9</c:v>
                </c:pt>
                <c:pt idx="24">
                  <c:v>99.2</c:v>
                </c:pt>
                <c:pt idx="25">
                  <c:v>100.1</c:v>
                </c:pt>
                <c:pt idx="26">
                  <c:v>100.5</c:v>
                </c:pt>
                <c:pt idx="27">
                  <c:v>100.3</c:v>
                </c:pt>
                <c:pt idx="28">
                  <c:v>100.9</c:v>
                </c:pt>
                <c:pt idx="29">
                  <c:v>101</c:v>
                </c:pt>
                <c:pt idx="30">
                  <c:v>101.4</c:v>
                </c:pt>
                <c:pt idx="31">
                  <c:v>101.7</c:v>
                </c:pt>
                <c:pt idx="32">
                  <c:v>101.4</c:v>
                </c:pt>
                <c:pt idx="33">
                  <c:v>101.2</c:v>
                </c:pt>
                <c:pt idx="34">
                  <c:v>100.8</c:v>
                </c:pt>
                <c:pt idx="35">
                  <c:v>100.7</c:v>
                </c:pt>
                <c:pt idx="36">
                  <c:v>100</c:v>
                </c:pt>
                <c:pt idx="37">
                  <c:v>100.8</c:v>
                </c:pt>
                <c:pt idx="38">
                  <c:v>101.6</c:v>
                </c:pt>
                <c:pt idx="39">
                  <c:v>102</c:v>
                </c:pt>
                <c:pt idx="40">
                  <c:v>101.9</c:v>
                </c:pt>
                <c:pt idx="41">
                  <c:v>102.1</c:v>
                </c:pt>
                <c:pt idx="42">
                  <c:v>101.9</c:v>
                </c:pt>
                <c:pt idx="43">
                  <c:v>102.3</c:v>
                </c:pt>
                <c:pt idx="44">
                  <c:v>102</c:v>
                </c:pt>
                <c:pt idx="45">
                  <c:v>101.8</c:v>
                </c:pt>
                <c:pt idx="46">
                  <c:v>101.6</c:v>
                </c:pt>
                <c:pt idx="47">
                  <c:v>101.8</c:v>
                </c:pt>
                <c:pt idx="48">
                  <c:v>101.1</c:v>
                </c:pt>
                <c:pt idx="49">
                  <c:v>101.7</c:v>
                </c:pt>
                <c:pt idx="50">
                  <c:v>102.1</c:v>
                </c:pt>
                <c:pt idx="51">
                  <c:v>101.7</c:v>
                </c:pt>
                <c:pt idx="52">
                  <c:v>101.1</c:v>
                </c:pt>
                <c:pt idx="53">
                  <c:v>101.5</c:v>
                </c:pt>
                <c:pt idx="54">
                  <c:v>101.3</c:v>
                </c:pt>
                <c:pt idx="55">
                  <c:v>101.2</c:v>
                </c:pt>
                <c:pt idx="56">
                  <c:v>100.8</c:v>
                </c:pt>
                <c:pt idx="57">
                  <c:v>100.3</c:v>
                </c:pt>
                <c:pt idx="58">
                  <c:v>100.6</c:v>
                </c:pt>
                <c:pt idx="59">
                  <c:v>100.8</c:v>
                </c:pt>
                <c:pt idx="60">
                  <c:v>101</c:v>
                </c:pt>
                <c:pt idx="61">
                  <c:v>101.3</c:v>
                </c:pt>
                <c:pt idx="62">
                  <c:v>102.2</c:v>
                </c:pt>
                <c:pt idx="63">
                  <c:v>102.8</c:v>
                </c:pt>
                <c:pt idx="64">
                  <c:v>103</c:v>
                </c:pt>
                <c:pt idx="65">
                  <c:v>103.1</c:v>
                </c:pt>
                <c:pt idx="66">
                  <c:v>103.5</c:v>
                </c:pt>
                <c:pt idx="67">
                  <c:v>104.2</c:v>
                </c:pt>
                <c:pt idx="68">
                  <c:v>104.6</c:v>
                </c:pt>
                <c:pt idx="69">
                  <c:v>105.4</c:v>
                </c:pt>
                <c:pt idx="70">
                  <c:v>106</c:v>
                </c:pt>
                <c:pt idx="71">
                  <c:v>106.5</c:v>
                </c:pt>
                <c:pt idx="72">
                  <c:v>106.1</c:v>
                </c:pt>
                <c:pt idx="73">
                  <c:v>107.1</c:v>
                </c:pt>
                <c:pt idx="74">
                  <c:v>109.3</c:v>
                </c:pt>
                <c:pt idx="75">
                  <c:v>110.3</c:v>
                </c:pt>
                <c:pt idx="76">
                  <c:v>111.5</c:v>
                </c:pt>
                <c:pt idx="77">
                  <c:v>113</c:v>
                </c:pt>
                <c:pt idx="78" formatCode="0.00">
                  <c:v>113.4</c:v>
                </c:pt>
                <c:pt idx="79" formatCode="0.00">
                  <c:v>113.5</c:v>
                </c:pt>
              </c:numCache>
            </c:numRef>
          </c:val>
          <c:smooth val="0"/>
          <c:extLst>
            <c:ext xmlns:c16="http://schemas.microsoft.com/office/drawing/2014/chart" uri="{C3380CC4-5D6E-409C-BE32-E72D297353CC}">
              <c16:uniqueId val="{00000008-6453-4FA6-8DF6-314D2B9EA34E}"/>
            </c:ext>
          </c:extLst>
        </c:ser>
        <c:ser>
          <c:idx val="8"/>
          <c:order val="8"/>
          <c:tx>
            <c:strRef>
              <c:f>Sheet1!$K$1</c:f>
              <c:strCache>
                <c:ptCount val="1"/>
                <c:pt idx="0">
                  <c:v>EL</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Sheet1!$K$2:$K$81</c:f>
              <c:numCache>
                <c:formatCode>#,##0.00</c:formatCode>
                <c:ptCount val="80"/>
                <c:pt idx="0">
                  <c:v>98.3</c:v>
                </c:pt>
                <c:pt idx="1">
                  <c:v>98.28</c:v>
                </c:pt>
                <c:pt idx="2">
                  <c:v>99.4</c:v>
                </c:pt>
                <c:pt idx="3">
                  <c:v>100.07</c:v>
                </c:pt>
                <c:pt idx="4">
                  <c:v>100.08</c:v>
                </c:pt>
                <c:pt idx="5">
                  <c:v>101.38</c:v>
                </c:pt>
                <c:pt idx="6">
                  <c:v>100.16</c:v>
                </c:pt>
                <c:pt idx="7">
                  <c:v>100.18</c:v>
                </c:pt>
                <c:pt idx="8">
                  <c:v>100.88</c:v>
                </c:pt>
                <c:pt idx="9">
                  <c:v>101.33</c:v>
                </c:pt>
                <c:pt idx="10">
                  <c:v>99.85</c:v>
                </c:pt>
                <c:pt idx="11">
                  <c:v>100.27</c:v>
                </c:pt>
                <c:pt idx="12">
                  <c:v>99.79</c:v>
                </c:pt>
                <c:pt idx="13">
                  <c:v>99.69</c:v>
                </c:pt>
                <c:pt idx="14">
                  <c:v>101.06</c:v>
                </c:pt>
                <c:pt idx="15">
                  <c:v>101.72</c:v>
                </c:pt>
                <c:pt idx="16">
                  <c:v>101.56</c:v>
                </c:pt>
                <c:pt idx="17">
                  <c:v>102.3</c:v>
                </c:pt>
                <c:pt idx="18">
                  <c:v>101.08</c:v>
                </c:pt>
                <c:pt idx="19">
                  <c:v>100.77</c:v>
                </c:pt>
                <c:pt idx="20">
                  <c:v>101.93</c:v>
                </c:pt>
                <c:pt idx="21">
                  <c:v>101.8</c:v>
                </c:pt>
                <c:pt idx="22">
                  <c:v>100.9</c:v>
                </c:pt>
                <c:pt idx="23">
                  <c:v>101.24</c:v>
                </c:pt>
                <c:pt idx="24">
                  <c:v>100</c:v>
                </c:pt>
                <c:pt idx="25">
                  <c:v>100.09</c:v>
                </c:pt>
                <c:pt idx="26">
                  <c:v>101.26</c:v>
                </c:pt>
                <c:pt idx="27">
                  <c:v>102.23</c:v>
                </c:pt>
                <c:pt idx="28">
                  <c:v>102.33</c:v>
                </c:pt>
                <c:pt idx="29">
                  <c:v>103.29</c:v>
                </c:pt>
                <c:pt idx="30">
                  <c:v>101.87</c:v>
                </c:pt>
                <c:pt idx="31">
                  <c:v>101.66</c:v>
                </c:pt>
                <c:pt idx="32">
                  <c:v>103.08</c:v>
                </c:pt>
                <c:pt idx="33">
                  <c:v>103.59</c:v>
                </c:pt>
                <c:pt idx="34">
                  <c:v>101.96</c:v>
                </c:pt>
                <c:pt idx="35">
                  <c:v>101.88</c:v>
                </c:pt>
                <c:pt idx="36">
                  <c:v>100.54</c:v>
                </c:pt>
                <c:pt idx="37">
                  <c:v>100.86</c:v>
                </c:pt>
                <c:pt idx="38">
                  <c:v>102.32</c:v>
                </c:pt>
                <c:pt idx="39">
                  <c:v>103.33</c:v>
                </c:pt>
                <c:pt idx="40">
                  <c:v>102.93</c:v>
                </c:pt>
                <c:pt idx="41">
                  <c:v>103.54</c:v>
                </c:pt>
                <c:pt idx="42">
                  <c:v>102.32</c:v>
                </c:pt>
                <c:pt idx="43">
                  <c:v>101.74</c:v>
                </c:pt>
                <c:pt idx="44">
                  <c:v>103.3</c:v>
                </c:pt>
                <c:pt idx="45">
                  <c:v>103.23</c:v>
                </c:pt>
                <c:pt idx="46">
                  <c:v>102.51</c:v>
                </c:pt>
                <c:pt idx="47">
                  <c:v>102.95</c:v>
                </c:pt>
                <c:pt idx="48">
                  <c:v>101.63</c:v>
                </c:pt>
                <c:pt idx="49">
                  <c:v>101.27</c:v>
                </c:pt>
                <c:pt idx="50">
                  <c:v>102.51</c:v>
                </c:pt>
                <c:pt idx="51">
                  <c:v>102.39</c:v>
                </c:pt>
                <c:pt idx="52">
                  <c:v>102.23</c:v>
                </c:pt>
                <c:pt idx="53">
                  <c:v>101.56</c:v>
                </c:pt>
                <c:pt idx="54">
                  <c:v>100.17</c:v>
                </c:pt>
                <c:pt idx="55">
                  <c:v>99.45</c:v>
                </c:pt>
                <c:pt idx="56">
                  <c:v>100.91</c:v>
                </c:pt>
                <c:pt idx="57">
                  <c:v>101.13</c:v>
                </c:pt>
                <c:pt idx="58">
                  <c:v>100.31</c:v>
                </c:pt>
                <c:pt idx="59">
                  <c:v>100.49</c:v>
                </c:pt>
                <c:pt idx="60">
                  <c:v>99.2</c:v>
                </c:pt>
                <c:pt idx="61">
                  <c:v>99.39</c:v>
                </c:pt>
                <c:pt idx="62">
                  <c:v>100.43</c:v>
                </c:pt>
                <c:pt idx="63">
                  <c:v>101.29</c:v>
                </c:pt>
                <c:pt idx="64">
                  <c:v>100.98</c:v>
                </c:pt>
                <c:pt idx="65">
                  <c:v>102.17</c:v>
                </c:pt>
                <c:pt idx="66">
                  <c:v>100.83</c:v>
                </c:pt>
                <c:pt idx="67">
                  <c:v>100.68</c:v>
                </c:pt>
                <c:pt idx="68">
                  <c:v>102.83</c:v>
                </c:pt>
                <c:pt idx="69">
                  <c:v>104</c:v>
                </c:pt>
                <c:pt idx="70">
                  <c:v>104.35</c:v>
                </c:pt>
                <c:pt idx="71">
                  <c:v>104.87</c:v>
                </c:pt>
                <c:pt idx="72">
                  <c:v>104.65</c:v>
                </c:pt>
                <c:pt idx="73">
                  <c:v>105.63</c:v>
                </c:pt>
                <c:pt idx="74">
                  <c:v>108.43</c:v>
                </c:pt>
                <c:pt idx="75">
                  <c:v>110.55</c:v>
                </c:pt>
                <c:pt idx="76">
                  <c:v>111.59</c:v>
                </c:pt>
                <c:pt idx="77">
                  <c:v>114.05</c:v>
                </c:pt>
                <c:pt idx="78" formatCode="0.00">
                  <c:v>112.19</c:v>
                </c:pt>
                <c:pt idx="79" formatCode="0.00">
                  <c:v>111.87</c:v>
                </c:pt>
              </c:numCache>
            </c:numRef>
          </c:val>
          <c:smooth val="0"/>
          <c:extLst>
            <c:ext xmlns:c16="http://schemas.microsoft.com/office/drawing/2014/chart" uri="{C3380CC4-5D6E-409C-BE32-E72D297353CC}">
              <c16:uniqueId val="{00000009-6453-4FA6-8DF6-314D2B9EA34E}"/>
            </c:ext>
          </c:extLst>
        </c:ser>
        <c:ser>
          <c:idx val="9"/>
          <c:order val="9"/>
          <c:tx>
            <c:strRef>
              <c:f>Sheet1!$L$1</c:f>
              <c:strCache>
                <c:ptCount val="1"/>
                <c:pt idx="0">
                  <c:v>ES</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Sheet1!$L$2:$L$81</c:f>
              <c:numCache>
                <c:formatCode>#,##0.00</c:formatCode>
                <c:ptCount val="80"/>
                <c:pt idx="0">
                  <c:v>97.63</c:v>
                </c:pt>
                <c:pt idx="1">
                  <c:v>97.21</c:v>
                </c:pt>
                <c:pt idx="2">
                  <c:v>99.16</c:v>
                </c:pt>
                <c:pt idx="3">
                  <c:v>99.65</c:v>
                </c:pt>
                <c:pt idx="4">
                  <c:v>100.17</c:v>
                </c:pt>
                <c:pt idx="5">
                  <c:v>100.59</c:v>
                </c:pt>
                <c:pt idx="6">
                  <c:v>99.25</c:v>
                </c:pt>
                <c:pt idx="7">
                  <c:v>99.21</c:v>
                </c:pt>
                <c:pt idx="8">
                  <c:v>99.93</c:v>
                </c:pt>
                <c:pt idx="9">
                  <c:v>100.71</c:v>
                </c:pt>
                <c:pt idx="10">
                  <c:v>100.95</c:v>
                </c:pt>
                <c:pt idx="11">
                  <c:v>101.5</c:v>
                </c:pt>
                <c:pt idx="12">
                  <c:v>100.5</c:v>
                </c:pt>
                <c:pt idx="13">
                  <c:v>100.16</c:v>
                </c:pt>
                <c:pt idx="14">
                  <c:v>101.29</c:v>
                </c:pt>
                <c:pt idx="15">
                  <c:v>102.21</c:v>
                </c:pt>
                <c:pt idx="16">
                  <c:v>102.16</c:v>
                </c:pt>
                <c:pt idx="17">
                  <c:v>102.22</c:v>
                </c:pt>
                <c:pt idx="18">
                  <c:v>100.98</c:v>
                </c:pt>
                <c:pt idx="19">
                  <c:v>101.15</c:v>
                </c:pt>
                <c:pt idx="20">
                  <c:v>101.77</c:v>
                </c:pt>
                <c:pt idx="21">
                  <c:v>102.4</c:v>
                </c:pt>
                <c:pt idx="22">
                  <c:v>102.73</c:v>
                </c:pt>
                <c:pt idx="23">
                  <c:v>102.74</c:v>
                </c:pt>
                <c:pt idx="24">
                  <c:v>101.22</c:v>
                </c:pt>
                <c:pt idx="25">
                  <c:v>101.37</c:v>
                </c:pt>
                <c:pt idx="26">
                  <c:v>102.59</c:v>
                </c:pt>
                <c:pt idx="27">
                  <c:v>103.36</c:v>
                </c:pt>
                <c:pt idx="28">
                  <c:v>104.32</c:v>
                </c:pt>
                <c:pt idx="29">
                  <c:v>104.56</c:v>
                </c:pt>
                <c:pt idx="30">
                  <c:v>103.31</c:v>
                </c:pt>
                <c:pt idx="31">
                  <c:v>103.41</c:v>
                </c:pt>
                <c:pt idx="32">
                  <c:v>104.06</c:v>
                </c:pt>
                <c:pt idx="33">
                  <c:v>104.77</c:v>
                </c:pt>
                <c:pt idx="34">
                  <c:v>104.52</c:v>
                </c:pt>
                <c:pt idx="35">
                  <c:v>104</c:v>
                </c:pt>
                <c:pt idx="36">
                  <c:v>102.26</c:v>
                </c:pt>
                <c:pt idx="37">
                  <c:v>102.47</c:v>
                </c:pt>
                <c:pt idx="38">
                  <c:v>103.9</c:v>
                </c:pt>
                <c:pt idx="39">
                  <c:v>105.06</c:v>
                </c:pt>
                <c:pt idx="40">
                  <c:v>105.31</c:v>
                </c:pt>
                <c:pt idx="41">
                  <c:v>105.18</c:v>
                </c:pt>
                <c:pt idx="42">
                  <c:v>103.98</c:v>
                </c:pt>
                <c:pt idx="43">
                  <c:v>103.87</c:v>
                </c:pt>
                <c:pt idx="44">
                  <c:v>104.28</c:v>
                </c:pt>
                <c:pt idx="45">
                  <c:v>104.97</c:v>
                </c:pt>
                <c:pt idx="46">
                  <c:v>105.01</c:v>
                </c:pt>
                <c:pt idx="47">
                  <c:v>104.88</c:v>
                </c:pt>
                <c:pt idx="48">
                  <c:v>103.42</c:v>
                </c:pt>
                <c:pt idx="49">
                  <c:v>103.36</c:v>
                </c:pt>
                <c:pt idx="50">
                  <c:v>103.98</c:v>
                </c:pt>
                <c:pt idx="51">
                  <c:v>104.35</c:v>
                </c:pt>
                <c:pt idx="52">
                  <c:v>104.41</c:v>
                </c:pt>
                <c:pt idx="53">
                  <c:v>104.87</c:v>
                </c:pt>
                <c:pt idx="54">
                  <c:v>103.23</c:v>
                </c:pt>
                <c:pt idx="55">
                  <c:v>103.23</c:v>
                </c:pt>
                <c:pt idx="56">
                  <c:v>103.69</c:v>
                </c:pt>
                <c:pt idx="57">
                  <c:v>104.01</c:v>
                </c:pt>
                <c:pt idx="58">
                  <c:v>104.12</c:v>
                </c:pt>
                <c:pt idx="59">
                  <c:v>104.28</c:v>
                </c:pt>
                <c:pt idx="60">
                  <c:v>103.87</c:v>
                </c:pt>
                <c:pt idx="61">
                  <c:v>103.27</c:v>
                </c:pt>
                <c:pt idx="62">
                  <c:v>105.22</c:v>
                </c:pt>
                <c:pt idx="63">
                  <c:v>106.39</c:v>
                </c:pt>
                <c:pt idx="64">
                  <c:v>106.95</c:v>
                </c:pt>
                <c:pt idx="65">
                  <c:v>107.46</c:v>
                </c:pt>
                <c:pt idx="66">
                  <c:v>106.18</c:v>
                </c:pt>
                <c:pt idx="67">
                  <c:v>106.65</c:v>
                </c:pt>
                <c:pt idx="68">
                  <c:v>107.87</c:v>
                </c:pt>
                <c:pt idx="69">
                  <c:v>109.6</c:v>
                </c:pt>
                <c:pt idx="70">
                  <c:v>109.87</c:v>
                </c:pt>
                <c:pt idx="71">
                  <c:v>111.13</c:v>
                </c:pt>
                <c:pt idx="72">
                  <c:v>110.26</c:v>
                </c:pt>
                <c:pt idx="73">
                  <c:v>111.15</c:v>
                </c:pt>
                <c:pt idx="74">
                  <c:v>115.51</c:v>
                </c:pt>
                <c:pt idx="75">
                  <c:v>115.21</c:v>
                </c:pt>
                <c:pt idx="76">
                  <c:v>116.03</c:v>
                </c:pt>
                <c:pt idx="77">
                  <c:v>118.22</c:v>
                </c:pt>
                <c:pt idx="78" formatCode="0.00">
                  <c:v>117.54</c:v>
                </c:pt>
                <c:pt idx="79" formatCode="0.00">
                  <c:v>117.66</c:v>
                </c:pt>
              </c:numCache>
            </c:numRef>
          </c:val>
          <c:smooth val="0"/>
          <c:extLst>
            <c:ext xmlns:c16="http://schemas.microsoft.com/office/drawing/2014/chart" uri="{C3380CC4-5D6E-409C-BE32-E72D297353CC}">
              <c16:uniqueId val="{0000000A-6453-4FA6-8DF6-314D2B9EA34E}"/>
            </c:ext>
          </c:extLst>
        </c:ser>
        <c:ser>
          <c:idx val="10"/>
          <c:order val="10"/>
          <c:tx>
            <c:strRef>
              <c:f>Sheet1!$M$1</c:f>
              <c:strCache>
                <c:ptCount val="1"/>
                <c:pt idx="0">
                  <c:v>FR</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Sheet1!$M$2:$M$81</c:f>
              <c:numCache>
                <c:formatCode>#,##0.00</c:formatCode>
                <c:ptCount val="80"/>
                <c:pt idx="0">
                  <c:v>99.02</c:v>
                </c:pt>
                <c:pt idx="1">
                  <c:v>99.31</c:v>
                </c:pt>
                <c:pt idx="2">
                  <c:v>100.09</c:v>
                </c:pt>
                <c:pt idx="3">
                  <c:v>100.18</c:v>
                </c:pt>
                <c:pt idx="4">
                  <c:v>100.65</c:v>
                </c:pt>
                <c:pt idx="5">
                  <c:v>100.8</c:v>
                </c:pt>
                <c:pt idx="6">
                  <c:v>100.39</c:v>
                </c:pt>
                <c:pt idx="7">
                  <c:v>100.74</c:v>
                </c:pt>
                <c:pt idx="8">
                  <c:v>100.5</c:v>
                </c:pt>
                <c:pt idx="9">
                  <c:v>100.54</c:v>
                </c:pt>
                <c:pt idx="10">
                  <c:v>100.55</c:v>
                </c:pt>
                <c:pt idx="11">
                  <c:v>100.9</c:v>
                </c:pt>
                <c:pt idx="12">
                  <c:v>100.57</c:v>
                </c:pt>
                <c:pt idx="13">
                  <c:v>100.73</c:v>
                </c:pt>
                <c:pt idx="14">
                  <c:v>101.47</c:v>
                </c:pt>
                <c:pt idx="15">
                  <c:v>101.57</c:v>
                </c:pt>
                <c:pt idx="16">
                  <c:v>101.59</c:v>
                </c:pt>
                <c:pt idx="17">
                  <c:v>101.58</c:v>
                </c:pt>
                <c:pt idx="18">
                  <c:v>101.17</c:v>
                </c:pt>
                <c:pt idx="19">
                  <c:v>101.74</c:v>
                </c:pt>
                <c:pt idx="20">
                  <c:v>101.58</c:v>
                </c:pt>
                <c:pt idx="21">
                  <c:v>101.7</c:v>
                </c:pt>
                <c:pt idx="22">
                  <c:v>101.8</c:v>
                </c:pt>
                <c:pt idx="23">
                  <c:v>102.16</c:v>
                </c:pt>
                <c:pt idx="24">
                  <c:v>102.06</c:v>
                </c:pt>
                <c:pt idx="25">
                  <c:v>102.05</c:v>
                </c:pt>
                <c:pt idx="26">
                  <c:v>103.22</c:v>
                </c:pt>
                <c:pt idx="27">
                  <c:v>103.43</c:v>
                </c:pt>
                <c:pt idx="28">
                  <c:v>103.92</c:v>
                </c:pt>
                <c:pt idx="29">
                  <c:v>103.93</c:v>
                </c:pt>
                <c:pt idx="30">
                  <c:v>103.8</c:v>
                </c:pt>
                <c:pt idx="31">
                  <c:v>104.35</c:v>
                </c:pt>
                <c:pt idx="32">
                  <c:v>104.12</c:v>
                </c:pt>
                <c:pt idx="33">
                  <c:v>104.24</c:v>
                </c:pt>
                <c:pt idx="34">
                  <c:v>104</c:v>
                </c:pt>
                <c:pt idx="35">
                  <c:v>104.1</c:v>
                </c:pt>
                <c:pt idx="36">
                  <c:v>103.52</c:v>
                </c:pt>
                <c:pt idx="37">
                  <c:v>103.64</c:v>
                </c:pt>
                <c:pt idx="38">
                  <c:v>104.55</c:v>
                </c:pt>
                <c:pt idx="39">
                  <c:v>104.93</c:v>
                </c:pt>
                <c:pt idx="40">
                  <c:v>105.06</c:v>
                </c:pt>
                <c:pt idx="41">
                  <c:v>105.35</c:v>
                </c:pt>
                <c:pt idx="42">
                  <c:v>105.11</c:v>
                </c:pt>
                <c:pt idx="43">
                  <c:v>105.67</c:v>
                </c:pt>
                <c:pt idx="44">
                  <c:v>105.28</c:v>
                </c:pt>
                <c:pt idx="45">
                  <c:v>105.2</c:v>
                </c:pt>
                <c:pt idx="46">
                  <c:v>105.27</c:v>
                </c:pt>
                <c:pt idx="47">
                  <c:v>105.78</c:v>
                </c:pt>
                <c:pt idx="48">
                  <c:v>105.24</c:v>
                </c:pt>
                <c:pt idx="49">
                  <c:v>105.27</c:v>
                </c:pt>
                <c:pt idx="50">
                  <c:v>105.34</c:v>
                </c:pt>
                <c:pt idx="51">
                  <c:v>105.32</c:v>
                </c:pt>
                <c:pt idx="52">
                  <c:v>105.49</c:v>
                </c:pt>
                <c:pt idx="53">
                  <c:v>105.58</c:v>
                </c:pt>
                <c:pt idx="54">
                  <c:v>106.01</c:v>
                </c:pt>
                <c:pt idx="55">
                  <c:v>105.89</c:v>
                </c:pt>
                <c:pt idx="56">
                  <c:v>105.3</c:v>
                </c:pt>
                <c:pt idx="57">
                  <c:v>105.27</c:v>
                </c:pt>
                <c:pt idx="58">
                  <c:v>105.5</c:v>
                </c:pt>
                <c:pt idx="59">
                  <c:v>105.75</c:v>
                </c:pt>
                <c:pt idx="60">
                  <c:v>106.03</c:v>
                </c:pt>
                <c:pt idx="61">
                  <c:v>106.07</c:v>
                </c:pt>
                <c:pt idx="62">
                  <c:v>106.8</c:v>
                </c:pt>
                <c:pt idx="63">
                  <c:v>107.02</c:v>
                </c:pt>
                <c:pt idx="64">
                  <c:v>107.38</c:v>
                </c:pt>
                <c:pt idx="65">
                  <c:v>107.57</c:v>
                </c:pt>
                <c:pt idx="66">
                  <c:v>107.64</c:v>
                </c:pt>
                <c:pt idx="67">
                  <c:v>108.38</c:v>
                </c:pt>
                <c:pt idx="68">
                  <c:v>108.16</c:v>
                </c:pt>
                <c:pt idx="69">
                  <c:v>108.64</c:v>
                </c:pt>
                <c:pt idx="70">
                  <c:v>109.09</c:v>
                </c:pt>
                <c:pt idx="71">
                  <c:v>109.34</c:v>
                </c:pt>
                <c:pt idx="72">
                  <c:v>109.51</c:v>
                </c:pt>
                <c:pt idx="73">
                  <c:v>110.49</c:v>
                </c:pt>
                <c:pt idx="74">
                  <c:v>112.26</c:v>
                </c:pt>
                <c:pt idx="75">
                  <c:v>112.78</c:v>
                </c:pt>
                <c:pt idx="76">
                  <c:v>113.63</c:v>
                </c:pt>
                <c:pt idx="77">
                  <c:v>114.6</c:v>
                </c:pt>
                <c:pt idx="78" formatCode="0.00">
                  <c:v>114.94</c:v>
                </c:pt>
                <c:pt idx="79" formatCode="0.00">
                  <c:v>115.41</c:v>
                </c:pt>
              </c:numCache>
            </c:numRef>
          </c:val>
          <c:smooth val="0"/>
          <c:extLst>
            <c:ext xmlns:c16="http://schemas.microsoft.com/office/drawing/2014/chart" uri="{C3380CC4-5D6E-409C-BE32-E72D297353CC}">
              <c16:uniqueId val="{0000000B-6453-4FA6-8DF6-314D2B9EA34E}"/>
            </c:ext>
          </c:extLst>
        </c:ser>
        <c:ser>
          <c:idx val="11"/>
          <c:order val="11"/>
          <c:tx>
            <c:strRef>
              <c:f>Sheet1!$N$1</c:f>
              <c:strCache>
                <c:ptCount val="1"/>
                <c:pt idx="0">
                  <c:v>HR</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Sheet1!$N$2:$N$81</c:f>
              <c:numCache>
                <c:formatCode>#,##0.00</c:formatCode>
                <c:ptCount val="80"/>
                <c:pt idx="0">
                  <c:v>98.6</c:v>
                </c:pt>
                <c:pt idx="1">
                  <c:v>98.32</c:v>
                </c:pt>
                <c:pt idx="2">
                  <c:v>98.82</c:v>
                </c:pt>
                <c:pt idx="3">
                  <c:v>99.23</c:v>
                </c:pt>
                <c:pt idx="4">
                  <c:v>99.49</c:v>
                </c:pt>
                <c:pt idx="5">
                  <c:v>99.77</c:v>
                </c:pt>
                <c:pt idx="6">
                  <c:v>99.72</c:v>
                </c:pt>
                <c:pt idx="7">
                  <c:v>99.55</c:v>
                </c:pt>
                <c:pt idx="8">
                  <c:v>99.7</c:v>
                </c:pt>
                <c:pt idx="9">
                  <c:v>99.84</c:v>
                </c:pt>
                <c:pt idx="10">
                  <c:v>99.72</c:v>
                </c:pt>
                <c:pt idx="11">
                  <c:v>99.69</c:v>
                </c:pt>
                <c:pt idx="12">
                  <c:v>99.51</c:v>
                </c:pt>
                <c:pt idx="13">
                  <c:v>99.7</c:v>
                </c:pt>
                <c:pt idx="14">
                  <c:v>99.92</c:v>
                </c:pt>
                <c:pt idx="15">
                  <c:v>100.6</c:v>
                </c:pt>
                <c:pt idx="16">
                  <c:v>100.45</c:v>
                </c:pt>
                <c:pt idx="17">
                  <c:v>100.86</c:v>
                </c:pt>
                <c:pt idx="18">
                  <c:v>100.95</c:v>
                </c:pt>
                <c:pt idx="19">
                  <c:v>101</c:v>
                </c:pt>
                <c:pt idx="20">
                  <c:v>101.32</c:v>
                </c:pt>
                <c:pt idx="21">
                  <c:v>101.43</c:v>
                </c:pt>
                <c:pt idx="22">
                  <c:v>101.29</c:v>
                </c:pt>
                <c:pt idx="23">
                  <c:v>100.95</c:v>
                </c:pt>
                <c:pt idx="24">
                  <c:v>100.75</c:v>
                </c:pt>
                <c:pt idx="25">
                  <c:v>100.62</c:v>
                </c:pt>
                <c:pt idx="26">
                  <c:v>101.09</c:v>
                </c:pt>
                <c:pt idx="27">
                  <c:v>102</c:v>
                </c:pt>
                <c:pt idx="28">
                  <c:v>102.27</c:v>
                </c:pt>
                <c:pt idx="29">
                  <c:v>103.06</c:v>
                </c:pt>
                <c:pt idx="30">
                  <c:v>103.2</c:v>
                </c:pt>
                <c:pt idx="31">
                  <c:v>103.16</c:v>
                </c:pt>
                <c:pt idx="32">
                  <c:v>102.96</c:v>
                </c:pt>
                <c:pt idx="33">
                  <c:v>103.12</c:v>
                </c:pt>
                <c:pt idx="34">
                  <c:v>102.6</c:v>
                </c:pt>
                <c:pt idx="35">
                  <c:v>101.96</c:v>
                </c:pt>
                <c:pt idx="36">
                  <c:v>101.32</c:v>
                </c:pt>
                <c:pt idx="37">
                  <c:v>101.41</c:v>
                </c:pt>
                <c:pt idx="38">
                  <c:v>102.2</c:v>
                </c:pt>
                <c:pt idx="39">
                  <c:v>102.86</c:v>
                </c:pt>
                <c:pt idx="40">
                  <c:v>103.3</c:v>
                </c:pt>
                <c:pt idx="41">
                  <c:v>103.59</c:v>
                </c:pt>
                <c:pt idx="42">
                  <c:v>104.12</c:v>
                </c:pt>
                <c:pt idx="43">
                  <c:v>103.73</c:v>
                </c:pt>
                <c:pt idx="44">
                  <c:v>103.54</c:v>
                </c:pt>
                <c:pt idx="45">
                  <c:v>103.79</c:v>
                </c:pt>
                <c:pt idx="46">
                  <c:v>103.39</c:v>
                </c:pt>
                <c:pt idx="47">
                  <c:v>103.25</c:v>
                </c:pt>
                <c:pt idx="48">
                  <c:v>103.12</c:v>
                </c:pt>
                <c:pt idx="49">
                  <c:v>102.65</c:v>
                </c:pt>
                <c:pt idx="50">
                  <c:v>102.68</c:v>
                </c:pt>
                <c:pt idx="51">
                  <c:v>102.71</c:v>
                </c:pt>
                <c:pt idx="52">
                  <c:v>102.58</c:v>
                </c:pt>
                <c:pt idx="53">
                  <c:v>103.14</c:v>
                </c:pt>
                <c:pt idx="54">
                  <c:v>103.48</c:v>
                </c:pt>
                <c:pt idx="55">
                  <c:v>103.27</c:v>
                </c:pt>
                <c:pt idx="56">
                  <c:v>103.18</c:v>
                </c:pt>
                <c:pt idx="57">
                  <c:v>103.6</c:v>
                </c:pt>
                <c:pt idx="58">
                  <c:v>103.36</c:v>
                </c:pt>
                <c:pt idx="59">
                  <c:v>102.96</c:v>
                </c:pt>
                <c:pt idx="60">
                  <c:v>103.08</c:v>
                </c:pt>
                <c:pt idx="61">
                  <c:v>103.32</c:v>
                </c:pt>
                <c:pt idx="62">
                  <c:v>104.34</c:v>
                </c:pt>
                <c:pt idx="63">
                  <c:v>104.9</c:v>
                </c:pt>
                <c:pt idx="64">
                  <c:v>105.01</c:v>
                </c:pt>
                <c:pt idx="65">
                  <c:v>105.4</c:v>
                </c:pt>
                <c:pt idx="66">
                  <c:v>106.3</c:v>
                </c:pt>
                <c:pt idx="67">
                  <c:v>106.51</c:v>
                </c:pt>
                <c:pt idx="68">
                  <c:v>106.8</c:v>
                </c:pt>
                <c:pt idx="69">
                  <c:v>107.65</c:v>
                </c:pt>
                <c:pt idx="70">
                  <c:v>108.18</c:v>
                </c:pt>
                <c:pt idx="71">
                  <c:v>108.31</c:v>
                </c:pt>
                <c:pt idx="72">
                  <c:v>108.76</c:v>
                </c:pt>
                <c:pt idx="73">
                  <c:v>109.8</c:v>
                </c:pt>
                <c:pt idx="74">
                  <c:v>111.93</c:v>
                </c:pt>
                <c:pt idx="75">
                  <c:v>114.94</c:v>
                </c:pt>
                <c:pt idx="76">
                  <c:v>116.27</c:v>
                </c:pt>
                <c:pt idx="77" formatCode="General">
                  <c:v>118.14</c:v>
                </c:pt>
                <c:pt idx="78" formatCode="0.00">
                  <c:v>119.75</c:v>
                </c:pt>
              </c:numCache>
            </c:numRef>
          </c:val>
          <c:smooth val="0"/>
          <c:extLst>
            <c:ext xmlns:c16="http://schemas.microsoft.com/office/drawing/2014/chart" uri="{C3380CC4-5D6E-409C-BE32-E72D297353CC}">
              <c16:uniqueId val="{0000000C-6453-4FA6-8DF6-314D2B9EA34E}"/>
            </c:ext>
          </c:extLst>
        </c:ser>
        <c:ser>
          <c:idx val="12"/>
          <c:order val="12"/>
          <c:tx>
            <c:strRef>
              <c:f>Sheet1!$O$1</c:f>
              <c:strCache>
                <c:ptCount val="1"/>
                <c:pt idx="0">
                  <c:v>IT</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Sheet1!$O$2:$O$81</c:f>
              <c:numCache>
                <c:formatCode>#\ ##0.0</c:formatCode>
                <c:ptCount val="80"/>
                <c:pt idx="0">
                  <c:v>98.4</c:v>
                </c:pt>
                <c:pt idx="1">
                  <c:v>98</c:v>
                </c:pt>
                <c:pt idx="2">
                  <c:v>100.1</c:v>
                </c:pt>
                <c:pt idx="3">
                  <c:v>100.3</c:v>
                </c:pt>
                <c:pt idx="4">
                  <c:v>100.6</c:v>
                </c:pt>
                <c:pt idx="5">
                  <c:v>100.8</c:v>
                </c:pt>
                <c:pt idx="6">
                  <c:v>98.9</c:v>
                </c:pt>
                <c:pt idx="7">
                  <c:v>98.8</c:v>
                </c:pt>
                <c:pt idx="8">
                  <c:v>100.7</c:v>
                </c:pt>
                <c:pt idx="9">
                  <c:v>100.9</c:v>
                </c:pt>
                <c:pt idx="10">
                  <c:v>100.7</c:v>
                </c:pt>
                <c:pt idx="11">
                  <c:v>101.1</c:v>
                </c:pt>
                <c:pt idx="12">
                  <c:v>99.4</c:v>
                </c:pt>
                <c:pt idx="13">
                  <c:v>99.6</c:v>
                </c:pt>
                <c:pt idx="14">
                  <c:v>101.5</c:v>
                </c:pt>
                <c:pt idx="15">
                  <c:v>102.3</c:v>
                </c:pt>
                <c:pt idx="16">
                  <c:v>102.2</c:v>
                </c:pt>
                <c:pt idx="17">
                  <c:v>102</c:v>
                </c:pt>
                <c:pt idx="18">
                  <c:v>100.1</c:v>
                </c:pt>
                <c:pt idx="19">
                  <c:v>100.2</c:v>
                </c:pt>
                <c:pt idx="20">
                  <c:v>102</c:v>
                </c:pt>
                <c:pt idx="21">
                  <c:v>102</c:v>
                </c:pt>
                <c:pt idx="22">
                  <c:v>101.8</c:v>
                </c:pt>
                <c:pt idx="23">
                  <c:v>102.1</c:v>
                </c:pt>
                <c:pt idx="24">
                  <c:v>100.6</c:v>
                </c:pt>
                <c:pt idx="25">
                  <c:v>100.1</c:v>
                </c:pt>
                <c:pt idx="26">
                  <c:v>102.4</c:v>
                </c:pt>
                <c:pt idx="27">
                  <c:v>102.9</c:v>
                </c:pt>
                <c:pt idx="28">
                  <c:v>103.2</c:v>
                </c:pt>
                <c:pt idx="29">
                  <c:v>103.4</c:v>
                </c:pt>
                <c:pt idx="30">
                  <c:v>102</c:v>
                </c:pt>
                <c:pt idx="31">
                  <c:v>101.8</c:v>
                </c:pt>
                <c:pt idx="32">
                  <c:v>103.5</c:v>
                </c:pt>
                <c:pt idx="33">
                  <c:v>103.7</c:v>
                </c:pt>
                <c:pt idx="34">
                  <c:v>103.4</c:v>
                </c:pt>
                <c:pt idx="35">
                  <c:v>103.3</c:v>
                </c:pt>
                <c:pt idx="36">
                  <c:v>101.5</c:v>
                </c:pt>
                <c:pt idx="37">
                  <c:v>101.2</c:v>
                </c:pt>
                <c:pt idx="38">
                  <c:v>103.5</c:v>
                </c:pt>
                <c:pt idx="39">
                  <c:v>104</c:v>
                </c:pt>
                <c:pt idx="40">
                  <c:v>104.1</c:v>
                </c:pt>
                <c:pt idx="41">
                  <c:v>104.2</c:v>
                </c:pt>
                <c:pt idx="42">
                  <c:v>102.3</c:v>
                </c:pt>
                <c:pt idx="43">
                  <c:v>102.3</c:v>
                </c:pt>
                <c:pt idx="44">
                  <c:v>103.7</c:v>
                </c:pt>
                <c:pt idx="45">
                  <c:v>103.9</c:v>
                </c:pt>
                <c:pt idx="46">
                  <c:v>103.6</c:v>
                </c:pt>
                <c:pt idx="47">
                  <c:v>103.8</c:v>
                </c:pt>
                <c:pt idx="48">
                  <c:v>101.9</c:v>
                </c:pt>
                <c:pt idx="49">
                  <c:v>101.4</c:v>
                </c:pt>
                <c:pt idx="50">
                  <c:v>103.6</c:v>
                </c:pt>
                <c:pt idx="51">
                  <c:v>104.1</c:v>
                </c:pt>
                <c:pt idx="52">
                  <c:v>103.8</c:v>
                </c:pt>
                <c:pt idx="53">
                  <c:v>103.8</c:v>
                </c:pt>
                <c:pt idx="54">
                  <c:v>103.1</c:v>
                </c:pt>
                <c:pt idx="55">
                  <c:v>101.8</c:v>
                </c:pt>
                <c:pt idx="56">
                  <c:v>102.7</c:v>
                </c:pt>
                <c:pt idx="57">
                  <c:v>103.3</c:v>
                </c:pt>
                <c:pt idx="58">
                  <c:v>103.3</c:v>
                </c:pt>
                <c:pt idx="59">
                  <c:v>103.5</c:v>
                </c:pt>
                <c:pt idx="60">
                  <c:v>102.6</c:v>
                </c:pt>
                <c:pt idx="61">
                  <c:v>102.4</c:v>
                </c:pt>
                <c:pt idx="62">
                  <c:v>104.2</c:v>
                </c:pt>
                <c:pt idx="63">
                  <c:v>105.1</c:v>
                </c:pt>
                <c:pt idx="64">
                  <c:v>105</c:v>
                </c:pt>
                <c:pt idx="65">
                  <c:v>105.2</c:v>
                </c:pt>
                <c:pt idx="66">
                  <c:v>104.1</c:v>
                </c:pt>
                <c:pt idx="67">
                  <c:v>104.3</c:v>
                </c:pt>
                <c:pt idx="68">
                  <c:v>105.7</c:v>
                </c:pt>
                <c:pt idx="69">
                  <c:v>106.6</c:v>
                </c:pt>
                <c:pt idx="70">
                  <c:v>107.3</c:v>
                </c:pt>
                <c:pt idx="71">
                  <c:v>107.8</c:v>
                </c:pt>
                <c:pt idx="72">
                  <c:v>107.8</c:v>
                </c:pt>
                <c:pt idx="73">
                  <c:v>108.7</c:v>
                </c:pt>
                <c:pt idx="74">
                  <c:v>111.3</c:v>
                </c:pt>
                <c:pt idx="75">
                  <c:v>111.7</c:v>
                </c:pt>
                <c:pt idx="76">
                  <c:v>112.7</c:v>
                </c:pt>
                <c:pt idx="77">
                  <c:v>114.1</c:v>
                </c:pt>
                <c:pt idx="78" formatCode="0.00">
                  <c:v>112.8</c:v>
                </c:pt>
                <c:pt idx="79" formatCode="0.00">
                  <c:v>113.7</c:v>
                </c:pt>
              </c:numCache>
            </c:numRef>
          </c:val>
          <c:smooth val="0"/>
          <c:extLst>
            <c:ext xmlns:c16="http://schemas.microsoft.com/office/drawing/2014/chart" uri="{C3380CC4-5D6E-409C-BE32-E72D297353CC}">
              <c16:uniqueId val="{0000000D-6453-4FA6-8DF6-314D2B9EA34E}"/>
            </c:ext>
          </c:extLst>
        </c:ser>
        <c:ser>
          <c:idx val="13"/>
          <c:order val="13"/>
          <c:tx>
            <c:strRef>
              <c:f>Sheet1!$P$1</c:f>
              <c:strCache>
                <c:ptCount val="1"/>
                <c:pt idx="0">
                  <c:v>CY</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Sheet1!$P$2:$P$81</c:f>
              <c:numCache>
                <c:formatCode>#,##0.00</c:formatCode>
                <c:ptCount val="80"/>
                <c:pt idx="0">
                  <c:v>97.25</c:v>
                </c:pt>
                <c:pt idx="1">
                  <c:v>96.65</c:v>
                </c:pt>
                <c:pt idx="2">
                  <c:v>97.37</c:v>
                </c:pt>
                <c:pt idx="3">
                  <c:v>97.74</c:v>
                </c:pt>
                <c:pt idx="4">
                  <c:v>99.03</c:v>
                </c:pt>
                <c:pt idx="5">
                  <c:v>99.31</c:v>
                </c:pt>
                <c:pt idx="6">
                  <c:v>100.3</c:v>
                </c:pt>
                <c:pt idx="7">
                  <c:v>100.74</c:v>
                </c:pt>
                <c:pt idx="8">
                  <c:v>100.32</c:v>
                </c:pt>
                <c:pt idx="9">
                  <c:v>99.46</c:v>
                </c:pt>
                <c:pt idx="10">
                  <c:v>98.48</c:v>
                </c:pt>
                <c:pt idx="11">
                  <c:v>98.73</c:v>
                </c:pt>
                <c:pt idx="12">
                  <c:v>97.92</c:v>
                </c:pt>
                <c:pt idx="13">
                  <c:v>97.99</c:v>
                </c:pt>
                <c:pt idx="14">
                  <c:v>98.83</c:v>
                </c:pt>
                <c:pt idx="15">
                  <c:v>99.78</c:v>
                </c:pt>
                <c:pt idx="16">
                  <c:v>99.92</c:v>
                </c:pt>
                <c:pt idx="17">
                  <c:v>100.19</c:v>
                </c:pt>
                <c:pt idx="18">
                  <c:v>100.24</c:v>
                </c:pt>
                <c:pt idx="19">
                  <c:v>101.22</c:v>
                </c:pt>
                <c:pt idx="20">
                  <c:v>100.45</c:v>
                </c:pt>
                <c:pt idx="21">
                  <c:v>99.84</c:v>
                </c:pt>
                <c:pt idx="22">
                  <c:v>98.66</c:v>
                </c:pt>
                <c:pt idx="23">
                  <c:v>98.32</c:v>
                </c:pt>
                <c:pt idx="24">
                  <c:v>96.47</c:v>
                </c:pt>
                <c:pt idx="25">
                  <c:v>97.58</c:v>
                </c:pt>
                <c:pt idx="26">
                  <c:v>98.43</c:v>
                </c:pt>
                <c:pt idx="27">
                  <c:v>99.51</c:v>
                </c:pt>
                <c:pt idx="28">
                  <c:v>100.87</c:v>
                </c:pt>
                <c:pt idx="29">
                  <c:v>101.92</c:v>
                </c:pt>
                <c:pt idx="30">
                  <c:v>101.67</c:v>
                </c:pt>
                <c:pt idx="31">
                  <c:v>102.91</c:v>
                </c:pt>
                <c:pt idx="32">
                  <c:v>102.11</c:v>
                </c:pt>
                <c:pt idx="33">
                  <c:v>101.78</c:v>
                </c:pt>
                <c:pt idx="34">
                  <c:v>100.25</c:v>
                </c:pt>
                <c:pt idx="35">
                  <c:v>99.31</c:v>
                </c:pt>
                <c:pt idx="36">
                  <c:v>98.53</c:v>
                </c:pt>
                <c:pt idx="37">
                  <c:v>98.36</c:v>
                </c:pt>
                <c:pt idx="38">
                  <c:v>99.49</c:v>
                </c:pt>
                <c:pt idx="39">
                  <c:v>100.74</c:v>
                </c:pt>
                <c:pt idx="40">
                  <c:v>101.03</c:v>
                </c:pt>
                <c:pt idx="41">
                  <c:v>102.26</c:v>
                </c:pt>
                <c:pt idx="42">
                  <c:v>101.81</c:v>
                </c:pt>
                <c:pt idx="43">
                  <c:v>103.49</c:v>
                </c:pt>
                <c:pt idx="44">
                  <c:v>101.65</c:v>
                </c:pt>
                <c:pt idx="45">
                  <c:v>101.27</c:v>
                </c:pt>
                <c:pt idx="46">
                  <c:v>100.73</c:v>
                </c:pt>
                <c:pt idx="47">
                  <c:v>100.03</c:v>
                </c:pt>
                <c:pt idx="48">
                  <c:v>99.22</c:v>
                </c:pt>
                <c:pt idx="49">
                  <c:v>99.37</c:v>
                </c:pt>
                <c:pt idx="50">
                  <c:v>99.59</c:v>
                </c:pt>
                <c:pt idx="51">
                  <c:v>99.52</c:v>
                </c:pt>
                <c:pt idx="52">
                  <c:v>99.62</c:v>
                </c:pt>
                <c:pt idx="53">
                  <c:v>99.97</c:v>
                </c:pt>
                <c:pt idx="54">
                  <c:v>99.73</c:v>
                </c:pt>
                <c:pt idx="55">
                  <c:v>100.5</c:v>
                </c:pt>
                <c:pt idx="56">
                  <c:v>99.7</c:v>
                </c:pt>
                <c:pt idx="57">
                  <c:v>99.87</c:v>
                </c:pt>
                <c:pt idx="58">
                  <c:v>99.67</c:v>
                </c:pt>
                <c:pt idx="59">
                  <c:v>99.24</c:v>
                </c:pt>
                <c:pt idx="60">
                  <c:v>98.41</c:v>
                </c:pt>
                <c:pt idx="61">
                  <c:v>98.5</c:v>
                </c:pt>
                <c:pt idx="62">
                  <c:v>99.89</c:v>
                </c:pt>
                <c:pt idx="63">
                  <c:v>100.7</c:v>
                </c:pt>
                <c:pt idx="64">
                  <c:v>101.15</c:v>
                </c:pt>
                <c:pt idx="65">
                  <c:v>102.17</c:v>
                </c:pt>
                <c:pt idx="66">
                  <c:v>102.4</c:v>
                </c:pt>
                <c:pt idx="67">
                  <c:v>103.86</c:v>
                </c:pt>
                <c:pt idx="68">
                  <c:v>103.31</c:v>
                </c:pt>
                <c:pt idx="69">
                  <c:v>104.24</c:v>
                </c:pt>
                <c:pt idx="70">
                  <c:v>104.37</c:v>
                </c:pt>
                <c:pt idx="71">
                  <c:v>104.04</c:v>
                </c:pt>
                <c:pt idx="72">
                  <c:v>103.33</c:v>
                </c:pt>
                <c:pt idx="73">
                  <c:v>104.22</c:v>
                </c:pt>
                <c:pt idx="74">
                  <c:v>106.13</c:v>
                </c:pt>
                <c:pt idx="75">
                  <c:v>109.38</c:v>
                </c:pt>
                <c:pt idx="76">
                  <c:v>110.06</c:v>
                </c:pt>
                <c:pt idx="77">
                  <c:v>111.34</c:v>
                </c:pt>
                <c:pt idx="78" formatCode="0.00">
                  <c:v>113.22</c:v>
                </c:pt>
                <c:pt idx="79" formatCode="0.00">
                  <c:v>113.78</c:v>
                </c:pt>
              </c:numCache>
            </c:numRef>
          </c:val>
          <c:smooth val="0"/>
          <c:extLst>
            <c:ext xmlns:c16="http://schemas.microsoft.com/office/drawing/2014/chart" uri="{C3380CC4-5D6E-409C-BE32-E72D297353CC}">
              <c16:uniqueId val="{0000000E-6453-4FA6-8DF6-314D2B9EA34E}"/>
            </c:ext>
          </c:extLst>
        </c:ser>
        <c:ser>
          <c:idx val="14"/>
          <c:order val="14"/>
          <c:tx>
            <c:strRef>
              <c:f>Sheet1!$Q$1</c:f>
              <c:strCache>
                <c:ptCount val="1"/>
                <c:pt idx="0">
                  <c:v>LV</c:v>
                </c:pt>
              </c:strCache>
            </c:strRef>
          </c:tx>
          <c:spPr>
            <a:ln w="120650">
              <a:solidFill>
                <a:srgbClr val="C00000"/>
              </a:solidFill>
            </a:ln>
          </c:spPr>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Sheet1!$Q$2:$Q$81</c:f>
              <c:numCache>
                <c:formatCode>#,##0.00</c:formatCode>
                <c:ptCount val="80"/>
                <c:pt idx="0">
                  <c:v>98.63</c:v>
                </c:pt>
                <c:pt idx="1">
                  <c:v>98.72</c:v>
                </c:pt>
                <c:pt idx="2">
                  <c:v>99.47</c:v>
                </c:pt>
                <c:pt idx="3">
                  <c:v>99.91</c:v>
                </c:pt>
                <c:pt idx="4">
                  <c:v>100.65</c:v>
                </c:pt>
                <c:pt idx="5">
                  <c:v>100.71</c:v>
                </c:pt>
                <c:pt idx="6">
                  <c:v>100.41</c:v>
                </c:pt>
                <c:pt idx="7">
                  <c:v>99.74</c:v>
                </c:pt>
                <c:pt idx="8">
                  <c:v>100.09</c:v>
                </c:pt>
                <c:pt idx="9">
                  <c:v>100.71</c:v>
                </c:pt>
                <c:pt idx="10">
                  <c:v>100.79</c:v>
                </c:pt>
                <c:pt idx="11">
                  <c:v>101.38</c:v>
                </c:pt>
                <c:pt idx="12">
                  <c:v>101.45</c:v>
                </c:pt>
                <c:pt idx="13">
                  <c:v>101.86</c:v>
                </c:pt>
                <c:pt idx="14">
                  <c:v>102.74</c:v>
                </c:pt>
                <c:pt idx="15">
                  <c:v>103.19</c:v>
                </c:pt>
                <c:pt idx="16">
                  <c:v>103.39</c:v>
                </c:pt>
                <c:pt idx="17">
                  <c:v>103.82</c:v>
                </c:pt>
                <c:pt idx="18">
                  <c:v>103</c:v>
                </c:pt>
                <c:pt idx="19">
                  <c:v>102.9</c:v>
                </c:pt>
                <c:pt idx="20">
                  <c:v>103.07</c:v>
                </c:pt>
                <c:pt idx="21">
                  <c:v>103.44</c:v>
                </c:pt>
                <c:pt idx="22">
                  <c:v>103.54</c:v>
                </c:pt>
                <c:pt idx="23">
                  <c:v>103.57</c:v>
                </c:pt>
                <c:pt idx="24">
                  <c:v>103.49</c:v>
                </c:pt>
                <c:pt idx="25">
                  <c:v>103.72</c:v>
                </c:pt>
                <c:pt idx="26">
                  <c:v>105.06</c:v>
                </c:pt>
                <c:pt idx="27">
                  <c:v>105.35</c:v>
                </c:pt>
                <c:pt idx="28">
                  <c:v>105.83</c:v>
                </c:pt>
                <c:pt idx="29">
                  <c:v>106.59</c:v>
                </c:pt>
                <c:pt idx="30">
                  <c:v>105.75</c:v>
                </c:pt>
                <c:pt idx="31">
                  <c:v>105.78</c:v>
                </c:pt>
                <c:pt idx="32">
                  <c:v>106.44</c:v>
                </c:pt>
                <c:pt idx="33">
                  <c:v>106.75</c:v>
                </c:pt>
                <c:pt idx="34">
                  <c:v>106.57</c:v>
                </c:pt>
                <c:pt idx="35">
                  <c:v>106.21</c:v>
                </c:pt>
                <c:pt idx="36">
                  <c:v>106.53</c:v>
                </c:pt>
                <c:pt idx="37">
                  <c:v>106.64</c:v>
                </c:pt>
                <c:pt idx="38">
                  <c:v>107.85</c:v>
                </c:pt>
                <c:pt idx="39">
                  <c:v>108.86</c:v>
                </c:pt>
                <c:pt idx="40">
                  <c:v>109.53</c:v>
                </c:pt>
                <c:pt idx="41">
                  <c:v>109.85</c:v>
                </c:pt>
                <c:pt idx="42">
                  <c:v>108.89</c:v>
                </c:pt>
                <c:pt idx="43">
                  <c:v>109.08</c:v>
                </c:pt>
                <c:pt idx="44">
                  <c:v>108.91</c:v>
                </c:pt>
                <c:pt idx="45">
                  <c:v>109.06</c:v>
                </c:pt>
                <c:pt idx="46">
                  <c:v>108.68</c:v>
                </c:pt>
                <c:pt idx="47">
                  <c:v>108.48</c:v>
                </c:pt>
                <c:pt idx="48">
                  <c:v>108.85</c:v>
                </c:pt>
                <c:pt idx="49">
                  <c:v>109.04</c:v>
                </c:pt>
                <c:pt idx="50">
                  <c:v>109.35</c:v>
                </c:pt>
                <c:pt idx="51">
                  <c:v>108.78</c:v>
                </c:pt>
                <c:pt idx="52">
                  <c:v>108.5</c:v>
                </c:pt>
                <c:pt idx="53">
                  <c:v>108.68</c:v>
                </c:pt>
                <c:pt idx="54">
                  <c:v>108.99</c:v>
                </c:pt>
                <c:pt idx="55">
                  <c:v>108.53</c:v>
                </c:pt>
                <c:pt idx="56">
                  <c:v>108.45</c:v>
                </c:pt>
                <c:pt idx="57">
                  <c:v>108.32</c:v>
                </c:pt>
                <c:pt idx="58">
                  <c:v>107.97</c:v>
                </c:pt>
                <c:pt idx="59">
                  <c:v>107.95</c:v>
                </c:pt>
                <c:pt idx="60">
                  <c:v>108.36</c:v>
                </c:pt>
                <c:pt idx="61">
                  <c:v>108.83</c:v>
                </c:pt>
                <c:pt idx="62">
                  <c:v>109.66</c:v>
                </c:pt>
                <c:pt idx="63">
                  <c:v>110.65</c:v>
                </c:pt>
                <c:pt idx="64">
                  <c:v>111.27</c:v>
                </c:pt>
                <c:pt idx="65">
                  <c:v>111.6</c:v>
                </c:pt>
                <c:pt idx="66">
                  <c:v>112.04</c:v>
                </c:pt>
                <c:pt idx="67">
                  <c:v>112.46</c:v>
                </c:pt>
                <c:pt idx="68">
                  <c:v>113.53</c:v>
                </c:pt>
                <c:pt idx="69">
                  <c:v>114.78</c:v>
                </c:pt>
                <c:pt idx="70">
                  <c:v>115.99</c:v>
                </c:pt>
                <c:pt idx="71">
                  <c:v>116.46</c:v>
                </c:pt>
                <c:pt idx="72">
                  <c:v>116.44</c:v>
                </c:pt>
                <c:pt idx="73">
                  <c:v>118.39</c:v>
                </c:pt>
                <c:pt idx="74">
                  <c:v>122.24</c:v>
                </c:pt>
                <c:pt idx="75">
                  <c:v>125.09</c:v>
                </c:pt>
                <c:pt idx="76">
                  <c:v>129.93</c:v>
                </c:pt>
                <c:pt idx="77">
                  <c:v>133.08000000000001</c:v>
                </c:pt>
                <c:pt idx="78" formatCode="0.00">
                  <c:v>135.94999999999999</c:v>
                </c:pt>
                <c:pt idx="79" formatCode="0.000">
                  <c:v>136.494</c:v>
                </c:pt>
              </c:numCache>
            </c:numRef>
          </c:val>
          <c:smooth val="0"/>
          <c:extLst>
            <c:ext xmlns:c16="http://schemas.microsoft.com/office/drawing/2014/chart" uri="{C3380CC4-5D6E-409C-BE32-E72D297353CC}">
              <c16:uniqueId val="{0000000F-6453-4FA6-8DF6-314D2B9EA34E}"/>
            </c:ext>
          </c:extLst>
        </c:ser>
        <c:ser>
          <c:idx val="15"/>
          <c:order val="15"/>
          <c:tx>
            <c:strRef>
              <c:f>Sheet1!$R$1</c:f>
              <c:strCache>
                <c:ptCount val="1"/>
                <c:pt idx="0">
                  <c:v>LT</c:v>
                </c:pt>
              </c:strCache>
            </c:strRef>
          </c:tx>
          <c:spPr>
            <a:ln w="41275">
              <a:solidFill>
                <a:srgbClr val="FFC000"/>
              </a:solidFill>
            </a:ln>
          </c:spPr>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Sheet1!$R$2:$R$81</c:f>
              <c:numCache>
                <c:formatCode>#,##0.00</c:formatCode>
                <c:ptCount val="80"/>
                <c:pt idx="0">
                  <c:v>99.62</c:v>
                </c:pt>
                <c:pt idx="1">
                  <c:v>99.35</c:v>
                </c:pt>
                <c:pt idx="2">
                  <c:v>100.41</c:v>
                </c:pt>
                <c:pt idx="3">
                  <c:v>101.13</c:v>
                </c:pt>
                <c:pt idx="4">
                  <c:v>101.14</c:v>
                </c:pt>
                <c:pt idx="5">
                  <c:v>101.13</c:v>
                </c:pt>
                <c:pt idx="6">
                  <c:v>100.31</c:v>
                </c:pt>
                <c:pt idx="7">
                  <c:v>99.86</c:v>
                </c:pt>
                <c:pt idx="8">
                  <c:v>100.63</c:v>
                </c:pt>
                <c:pt idx="9">
                  <c:v>101.16</c:v>
                </c:pt>
                <c:pt idx="10">
                  <c:v>101.46</c:v>
                </c:pt>
                <c:pt idx="11">
                  <c:v>101.94</c:v>
                </c:pt>
                <c:pt idx="12">
                  <c:v>102.15</c:v>
                </c:pt>
                <c:pt idx="13">
                  <c:v>102.49</c:v>
                </c:pt>
                <c:pt idx="14">
                  <c:v>103.58</c:v>
                </c:pt>
                <c:pt idx="15">
                  <c:v>104.64</c:v>
                </c:pt>
                <c:pt idx="16">
                  <c:v>104.42</c:v>
                </c:pt>
                <c:pt idx="17">
                  <c:v>104.66</c:v>
                </c:pt>
                <c:pt idx="18">
                  <c:v>104.46</c:v>
                </c:pt>
                <c:pt idx="19">
                  <c:v>104.45</c:v>
                </c:pt>
                <c:pt idx="20">
                  <c:v>105.28</c:v>
                </c:pt>
                <c:pt idx="21">
                  <c:v>105.42</c:v>
                </c:pt>
                <c:pt idx="22">
                  <c:v>105.69</c:v>
                </c:pt>
                <c:pt idx="23">
                  <c:v>105.82</c:v>
                </c:pt>
                <c:pt idx="24">
                  <c:v>105.87</c:v>
                </c:pt>
                <c:pt idx="25">
                  <c:v>105.73</c:v>
                </c:pt>
                <c:pt idx="26">
                  <c:v>106.15</c:v>
                </c:pt>
                <c:pt idx="27">
                  <c:v>106.92</c:v>
                </c:pt>
                <c:pt idx="28">
                  <c:v>107.42</c:v>
                </c:pt>
                <c:pt idx="29">
                  <c:v>107.33</c:v>
                </c:pt>
                <c:pt idx="30">
                  <c:v>106.82</c:v>
                </c:pt>
                <c:pt idx="31">
                  <c:v>106.37</c:v>
                </c:pt>
                <c:pt idx="32">
                  <c:v>107.85</c:v>
                </c:pt>
                <c:pt idx="33">
                  <c:v>108.42</c:v>
                </c:pt>
                <c:pt idx="34">
                  <c:v>108.22</c:v>
                </c:pt>
                <c:pt idx="35">
                  <c:v>107.68</c:v>
                </c:pt>
                <c:pt idx="36">
                  <c:v>107.6</c:v>
                </c:pt>
                <c:pt idx="37">
                  <c:v>107.86</c:v>
                </c:pt>
                <c:pt idx="38">
                  <c:v>108.88</c:v>
                </c:pt>
                <c:pt idx="39">
                  <c:v>109.85</c:v>
                </c:pt>
                <c:pt idx="40">
                  <c:v>110.15</c:v>
                </c:pt>
                <c:pt idx="41">
                  <c:v>109.87</c:v>
                </c:pt>
                <c:pt idx="42">
                  <c:v>109.51</c:v>
                </c:pt>
                <c:pt idx="43">
                  <c:v>109.03</c:v>
                </c:pt>
                <c:pt idx="44">
                  <c:v>110.02</c:v>
                </c:pt>
                <c:pt idx="45">
                  <c:v>110.1</c:v>
                </c:pt>
                <c:pt idx="46">
                  <c:v>110.1</c:v>
                </c:pt>
                <c:pt idx="47">
                  <c:v>110.62</c:v>
                </c:pt>
                <c:pt idx="48">
                  <c:v>110.81</c:v>
                </c:pt>
                <c:pt idx="49">
                  <c:v>110.84</c:v>
                </c:pt>
                <c:pt idx="50">
                  <c:v>110.69</c:v>
                </c:pt>
                <c:pt idx="51">
                  <c:v>110.86</c:v>
                </c:pt>
                <c:pt idx="52">
                  <c:v>110.34</c:v>
                </c:pt>
                <c:pt idx="53">
                  <c:v>110.81</c:v>
                </c:pt>
                <c:pt idx="54">
                  <c:v>110.53</c:v>
                </c:pt>
                <c:pt idx="55">
                  <c:v>110.32</c:v>
                </c:pt>
                <c:pt idx="56">
                  <c:v>110.66</c:v>
                </c:pt>
                <c:pt idx="57">
                  <c:v>110.65</c:v>
                </c:pt>
                <c:pt idx="58">
                  <c:v>110.49</c:v>
                </c:pt>
                <c:pt idx="59">
                  <c:v>110.54</c:v>
                </c:pt>
                <c:pt idx="60">
                  <c:v>111.05</c:v>
                </c:pt>
                <c:pt idx="61">
                  <c:v>111.33</c:v>
                </c:pt>
                <c:pt idx="62">
                  <c:v>112.43</c:v>
                </c:pt>
                <c:pt idx="63">
                  <c:v>113.57</c:v>
                </c:pt>
                <c:pt idx="64">
                  <c:v>114.19</c:v>
                </c:pt>
                <c:pt idx="65">
                  <c:v>114.74</c:v>
                </c:pt>
                <c:pt idx="66">
                  <c:v>115.3</c:v>
                </c:pt>
                <c:pt idx="67">
                  <c:v>115.79</c:v>
                </c:pt>
                <c:pt idx="68">
                  <c:v>117.72</c:v>
                </c:pt>
                <c:pt idx="69">
                  <c:v>119.69</c:v>
                </c:pt>
                <c:pt idx="70">
                  <c:v>120.76</c:v>
                </c:pt>
                <c:pt idx="71">
                  <c:v>122.37</c:v>
                </c:pt>
                <c:pt idx="72">
                  <c:v>124.68</c:v>
                </c:pt>
                <c:pt idx="73">
                  <c:v>126.87</c:v>
                </c:pt>
                <c:pt idx="74">
                  <c:v>129.93</c:v>
                </c:pt>
                <c:pt idx="75">
                  <c:v>132.4</c:v>
                </c:pt>
                <c:pt idx="76">
                  <c:v>135.30000000000001</c:v>
                </c:pt>
                <c:pt idx="77" formatCode="General">
                  <c:v>138.31</c:v>
                </c:pt>
                <c:pt idx="78" formatCode="0.00">
                  <c:v>139.36000000000001</c:v>
                </c:pt>
              </c:numCache>
            </c:numRef>
          </c:val>
          <c:smooth val="0"/>
          <c:extLst>
            <c:ext xmlns:c16="http://schemas.microsoft.com/office/drawing/2014/chart" uri="{C3380CC4-5D6E-409C-BE32-E72D297353CC}">
              <c16:uniqueId val="{00000010-6453-4FA6-8DF6-314D2B9EA34E}"/>
            </c:ext>
          </c:extLst>
        </c:ser>
        <c:ser>
          <c:idx val="16"/>
          <c:order val="16"/>
          <c:tx>
            <c:strRef>
              <c:f>Sheet1!$S$1</c:f>
              <c:strCache>
                <c:ptCount val="1"/>
                <c:pt idx="0">
                  <c:v>LU</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Sheet1!$S$2:$S$81</c:f>
              <c:numCache>
                <c:formatCode>#,##0.00</c:formatCode>
                <c:ptCount val="80"/>
                <c:pt idx="0">
                  <c:v>98.13</c:v>
                </c:pt>
                <c:pt idx="1">
                  <c:v>99.37</c:v>
                </c:pt>
                <c:pt idx="2">
                  <c:v>99.49</c:v>
                </c:pt>
                <c:pt idx="3">
                  <c:v>99.64</c:v>
                </c:pt>
                <c:pt idx="4">
                  <c:v>100.17</c:v>
                </c:pt>
                <c:pt idx="5">
                  <c:v>100.6</c:v>
                </c:pt>
                <c:pt idx="6">
                  <c:v>99.33</c:v>
                </c:pt>
                <c:pt idx="7">
                  <c:v>100.32</c:v>
                </c:pt>
                <c:pt idx="8">
                  <c:v>100.59</c:v>
                </c:pt>
                <c:pt idx="9">
                  <c:v>100.77</c:v>
                </c:pt>
                <c:pt idx="10">
                  <c:v>100.82</c:v>
                </c:pt>
                <c:pt idx="11">
                  <c:v>101.24</c:v>
                </c:pt>
                <c:pt idx="12">
                  <c:v>100.59</c:v>
                </c:pt>
                <c:pt idx="13">
                  <c:v>102.05</c:v>
                </c:pt>
                <c:pt idx="14">
                  <c:v>101.98</c:v>
                </c:pt>
                <c:pt idx="15">
                  <c:v>102.23</c:v>
                </c:pt>
                <c:pt idx="16">
                  <c:v>102.11</c:v>
                </c:pt>
                <c:pt idx="17">
                  <c:v>102.09</c:v>
                </c:pt>
                <c:pt idx="18">
                  <c:v>101.13</c:v>
                </c:pt>
                <c:pt idx="19">
                  <c:v>102.58</c:v>
                </c:pt>
                <c:pt idx="20">
                  <c:v>102.61</c:v>
                </c:pt>
                <c:pt idx="21">
                  <c:v>102.79</c:v>
                </c:pt>
                <c:pt idx="22">
                  <c:v>102.8</c:v>
                </c:pt>
                <c:pt idx="23">
                  <c:v>102.83</c:v>
                </c:pt>
                <c:pt idx="24">
                  <c:v>101.9</c:v>
                </c:pt>
                <c:pt idx="25">
                  <c:v>103.14</c:v>
                </c:pt>
                <c:pt idx="26">
                  <c:v>103.15</c:v>
                </c:pt>
                <c:pt idx="27">
                  <c:v>103.6</c:v>
                </c:pt>
                <c:pt idx="28">
                  <c:v>104.22</c:v>
                </c:pt>
                <c:pt idx="29">
                  <c:v>104.53</c:v>
                </c:pt>
                <c:pt idx="30">
                  <c:v>103.63</c:v>
                </c:pt>
                <c:pt idx="31">
                  <c:v>105.06</c:v>
                </c:pt>
                <c:pt idx="32">
                  <c:v>105.38</c:v>
                </c:pt>
                <c:pt idx="33">
                  <c:v>105.64</c:v>
                </c:pt>
                <c:pt idx="34">
                  <c:v>105.47</c:v>
                </c:pt>
                <c:pt idx="35">
                  <c:v>104.78</c:v>
                </c:pt>
                <c:pt idx="36">
                  <c:v>103.58</c:v>
                </c:pt>
                <c:pt idx="37">
                  <c:v>105.31</c:v>
                </c:pt>
                <c:pt idx="38">
                  <c:v>105.63</c:v>
                </c:pt>
                <c:pt idx="39">
                  <c:v>105.92</c:v>
                </c:pt>
                <c:pt idx="40">
                  <c:v>106.47</c:v>
                </c:pt>
                <c:pt idx="41">
                  <c:v>106.11</c:v>
                </c:pt>
                <c:pt idx="42">
                  <c:v>105.3</c:v>
                </c:pt>
                <c:pt idx="43">
                  <c:v>106.54</c:v>
                </c:pt>
                <c:pt idx="44">
                  <c:v>106.5</c:v>
                </c:pt>
                <c:pt idx="45">
                  <c:v>106.53</c:v>
                </c:pt>
                <c:pt idx="46">
                  <c:v>106.56</c:v>
                </c:pt>
                <c:pt idx="47">
                  <c:v>106.68</c:v>
                </c:pt>
                <c:pt idx="48">
                  <c:v>106.21</c:v>
                </c:pt>
                <c:pt idx="49">
                  <c:v>107.25</c:v>
                </c:pt>
                <c:pt idx="50">
                  <c:v>105.99</c:v>
                </c:pt>
                <c:pt idx="51">
                  <c:v>105.1</c:v>
                </c:pt>
                <c:pt idx="52">
                  <c:v>104.78</c:v>
                </c:pt>
                <c:pt idx="53">
                  <c:v>105.72</c:v>
                </c:pt>
                <c:pt idx="54">
                  <c:v>105.4</c:v>
                </c:pt>
                <c:pt idx="55">
                  <c:v>106.34</c:v>
                </c:pt>
                <c:pt idx="56">
                  <c:v>106.13</c:v>
                </c:pt>
                <c:pt idx="57">
                  <c:v>106.08</c:v>
                </c:pt>
                <c:pt idx="58">
                  <c:v>105.86</c:v>
                </c:pt>
                <c:pt idx="59">
                  <c:v>106.32</c:v>
                </c:pt>
                <c:pt idx="60">
                  <c:v>107.33</c:v>
                </c:pt>
                <c:pt idx="61">
                  <c:v>106.67</c:v>
                </c:pt>
                <c:pt idx="62">
                  <c:v>108.59</c:v>
                </c:pt>
                <c:pt idx="63">
                  <c:v>108.56</c:v>
                </c:pt>
                <c:pt idx="64">
                  <c:v>109.02</c:v>
                </c:pt>
                <c:pt idx="65">
                  <c:v>109.35</c:v>
                </c:pt>
                <c:pt idx="66">
                  <c:v>108.92</c:v>
                </c:pt>
                <c:pt idx="67">
                  <c:v>110.08</c:v>
                </c:pt>
                <c:pt idx="68">
                  <c:v>110.4</c:v>
                </c:pt>
                <c:pt idx="69">
                  <c:v>111.75</c:v>
                </c:pt>
                <c:pt idx="70">
                  <c:v>112.56</c:v>
                </c:pt>
                <c:pt idx="71">
                  <c:v>112.11</c:v>
                </c:pt>
                <c:pt idx="72">
                  <c:v>112.3</c:v>
                </c:pt>
                <c:pt idx="73">
                  <c:v>114.98</c:v>
                </c:pt>
                <c:pt idx="74">
                  <c:v>117.22</c:v>
                </c:pt>
                <c:pt idx="75">
                  <c:v>118.29</c:v>
                </c:pt>
                <c:pt idx="76">
                  <c:v>118.95</c:v>
                </c:pt>
                <c:pt idx="77">
                  <c:v>120.65</c:v>
                </c:pt>
                <c:pt idx="78" formatCode="0.00">
                  <c:v>119.04</c:v>
                </c:pt>
                <c:pt idx="79" formatCode="0.00">
                  <c:v>119.54</c:v>
                </c:pt>
              </c:numCache>
            </c:numRef>
          </c:val>
          <c:smooth val="0"/>
          <c:extLst>
            <c:ext xmlns:c16="http://schemas.microsoft.com/office/drawing/2014/chart" uri="{C3380CC4-5D6E-409C-BE32-E72D297353CC}">
              <c16:uniqueId val="{00000011-6453-4FA6-8DF6-314D2B9EA34E}"/>
            </c:ext>
          </c:extLst>
        </c:ser>
        <c:ser>
          <c:idx val="17"/>
          <c:order val="17"/>
          <c:tx>
            <c:strRef>
              <c:f>Sheet1!$T$1</c:f>
              <c:strCache>
                <c:ptCount val="1"/>
                <c:pt idx="0">
                  <c:v>HU</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Sheet1!$T$2:$T$81</c:f>
              <c:numCache>
                <c:formatCode>#,##0.00</c:formatCode>
                <c:ptCount val="80"/>
                <c:pt idx="0">
                  <c:v>99.52</c:v>
                </c:pt>
                <c:pt idx="1">
                  <c:v>99.38</c:v>
                </c:pt>
                <c:pt idx="2">
                  <c:v>99.53</c:v>
                </c:pt>
                <c:pt idx="3">
                  <c:v>100.37</c:v>
                </c:pt>
                <c:pt idx="4">
                  <c:v>100.66</c:v>
                </c:pt>
                <c:pt idx="5">
                  <c:v>100.87</c:v>
                </c:pt>
                <c:pt idx="6">
                  <c:v>100.69</c:v>
                </c:pt>
                <c:pt idx="7">
                  <c:v>100.28</c:v>
                </c:pt>
                <c:pt idx="8">
                  <c:v>100.45</c:v>
                </c:pt>
                <c:pt idx="9">
                  <c:v>101.1</c:v>
                </c:pt>
                <c:pt idx="10">
                  <c:v>101.06</c:v>
                </c:pt>
                <c:pt idx="11">
                  <c:v>101.46</c:v>
                </c:pt>
                <c:pt idx="12">
                  <c:v>101.87</c:v>
                </c:pt>
                <c:pt idx="13">
                  <c:v>102.22</c:v>
                </c:pt>
                <c:pt idx="14">
                  <c:v>102.21</c:v>
                </c:pt>
                <c:pt idx="15">
                  <c:v>102.63</c:v>
                </c:pt>
                <c:pt idx="16">
                  <c:v>102.79</c:v>
                </c:pt>
                <c:pt idx="17">
                  <c:v>102.85</c:v>
                </c:pt>
                <c:pt idx="18">
                  <c:v>102.92</c:v>
                </c:pt>
                <c:pt idx="19">
                  <c:v>102.95</c:v>
                </c:pt>
                <c:pt idx="20">
                  <c:v>103.01</c:v>
                </c:pt>
                <c:pt idx="21">
                  <c:v>103.34</c:v>
                </c:pt>
                <c:pt idx="22">
                  <c:v>103.66</c:v>
                </c:pt>
                <c:pt idx="23">
                  <c:v>103.68</c:v>
                </c:pt>
                <c:pt idx="24">
                  <c:v>104.01</c:v>
                </c:pt>
                <c:pt idx="25">
                  <c:v>104.18</c:v>
                </c:pt>
                <c:pt idx="26">
                  <c:v>104.29</c:v>
                </c:pt>
                <c:pt idx="27">
                  <c:v>105.06</c:v>
                </c:pt>
                <c:pt idx="28">
                  <c:v>105.75</c:v>
                </c:pt>
                <c:pt idx="29">
                  <c:v>106.11</c:v>
                </c:pt>
                <c:pt idx="30">
                  <c:v>106.44</c:v>
                </c:pt>
                <c:pt idx="31">
                  <c:v>106.49</c:v>
                </c:pt>
                <c:pt idx="32">
                  <c:v>106.82</c:v>
                </c:pt>
                <c:pt idx="33">
                  <c:v>107.35</c:v>
                </c:pt>
                <c:pt idx="34">
                  <c:v>106.98</c:v>
                </c:pt>
                <c:pt idx="35">
                  <c:v>106.58</c:v>
                </c:pt>
                <c:pt idx="36">
                  <c:v>106.88</c:v>
                </c:pt>
                <c:pt idx="37">
                  <c:v>107.47</c:v>
                </c:pt>
                <c:pt idx="38">
                  <c:v>108.23</c:v>
                </c:pt>
                <c:pt idx="39">
                  <c:v>109.2</c:v>
                </c:pt>
                <c:pt idx="40">
                  <c:v>110</c:v>
                </c:pt>
                <c:pt idx="41">
                  <c:v>109.75</c:v>
                </c:pt>
                <c:pt idx="42">
                  <c:v>109.98</c:v>
                </c:pt>
                <c:pt idx="43">
                  <c:v>109.89</c:v>
                </c:pt>
                <c:pt idx="44">
                  <c:v>109.91</c:v>
                </c:pt>
                <c:pt idx="45">
                  <c:v>110.58</c:v>
                </c:pt>
                <c:pt idx="46">
                  <c:v>110.66</c:v>
                </c:pt>
                <c:pt idx="47">
                  <c:v>110.96</c:v>
                </c:pt>
                <c:pt idx="48">
                  <c:v>111.92</c:v>
                </c:pt>
                <c:pt idx="49">
                  <c:v>112.22</c:v>
                </c:pt>
                <c:pt idx="50">
                  <c:v>112.48</c:v>
                </c:pt>
                <c:pt idx="51">
                  <c:v>111.95</c:v>
                </c:pt>
                <c:pt idx="52">
                  <c:v>112.45</c:v>
                </c:pt>
                <c:pt idx="53">
                  <c:v>112.92</c:v>
                </c:pt>
                <c:pt idx="54">
                  <c:v>114.25</c:v>
                </c:pt>
                <c:pt idx="55">
                  <c:v>114.24</c:v>
                </c:pt>
                <c:pt idx="56">
                  <c:v>113.7</c:v>
                </c:pt>
                <c:pt idx="57">
                  <c:v>113.91</c:v>
                </c:pt>
                <c:pt idx="58">
                  <c:v>113.72</c:v>
                </c:pt>
                <c:pt idx="59">
                  <c:v>114.08</c:v>
                </c:pt>
                <c:pt idx="60">
                  <c:v>115.12</c:v>
                </c:pt>
                <c:pt idx="61">
                  <c:v>115.94</c:v>
                </c:pt>
                <c:pt idx="62">
                  <c:v>116.83</c:v>
                </c:pt>
                <c:pt idx="63">
                  <c:v>117.75</c:v>
                </c:pt>
                <c:pt idx="64">
                  <c:v>118.4</c:v>
                </c:pt>
                <c:pt idx="65">
                  <c:v>118.93</c:v>
                </c:pt>
                <c:pt idx="66">
                  <c:v>119.59</c:v>
                </c:pt>
                <c:pt idx="67">
                  <c:v>119.86</c:v>
                </c:pt>
                <c:pt idx="68">
                  <c:v>120.01</c:v>
                </c:pt>
                <c:pt idx="69">
                  <c:v>121.38</c:v>
                </c:pt>
                <c:pt idx="70">
                  <c:v>122.2</c:v>
                </c:pt>
                <c:pt idx="71">
                  <c:v>122.51</c:v>
                </c:pt>
                <c:pt idx="72">
                  <c:v>124.26</c:v>
                </c:pt>
                <c:pt idx="73">
                  <c:v>125.64</c:v>
                </c:pt>
                <c:pt idx="74">
                  <c:v>126.9</c:v>
                </c:pt>
                <c:pt idx="75">
                  <c:v>129.03</c:v>
                </c:pt>
                <c:pt idx="76">
                  <c:v>131.24</c:v>
                </c:pt>
                <c:pt idx="77" formatCode="General">
                  <c:v>133.9</c:v>
                </c:pt>
                <c:pt idx="78" formatCode="0.00">
                  <c:v>137.13999999999999</c:v>
                </c:pt>
              </c:numCache>
            </c:numRef>
          </c:val>
          <c:smooth val="0"/>
          <c:extLst>
            <c:ext xmlns:c16="http://schemas.microsoft.com/office/drawing/2014/chart" uri="{C3380CC4-5D6E-409C-BE32-E72D297353CC}">
              <c16:uniqueId val="{00000012-6453-4FA6-8DF6-314D2B9EA34E}"/>
            </c:ext>
          </c:extLst>
        </c:ser>
        <c:ser>
          <c:idx val="18"/>
          <c:order val="18"/>
          <c:tx>
            <c:strRef>
              <c:f>Sheet1!$U$1</c:f>
              <c:strCache>
                <c:ptCount val="1"/>
                <c:pt idx="0">
                  <c:v>MT</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Sheet1!$U$2:$U$81</c:f>
              <c:numCache>
                <c:formatCode>#,##0.00</c:formatCode>
                <c:ptCount val="80"/>
                <c:pt idx="0">
                  <c:v>97.07</c:v>
                </c:pt>
                <c:pt idx="1">
                  <c:v>97.69</c:v>
                </c:pt>
                <c:pt idx="2">
                  <c:v>98.64</c:v>
                </c:pt>
                <c:pt idx="3">
                  <c:v>101.19</c:v>
                </c:pt>
                <c:pt idx="4">
                  <c:v>102.24</c:v>
                </c:pt>
                <c:pt idx="5">
                  <c:v>103.36</c:v>
                </c:pt>
                <c:pt idx="6">
                  <c:v>103.29</c:v>
                </c:pt>
                <c:pt idx="7">
                  <c:v>103.72</c:v>
                </c:pt>
                <c:pt idx="8">
                  <c:v>102.8</c:v>
                </c:pt>
                <c:pt idx="9">
                  <c:v>101.78</c:v>
                </c:pt>
                <c:pt idx="10">
                  <c:v>99.5</c:v>
                </c:pt>
                <c:pt idx="11">
                  <c:v>99.55</c:v>
                </c:pt>
                <c:pt idx="12">
                  <c:v>98.47</c:v>
                </c:pt>
                <c:pt idx="13">
                  <c:v>98.87</c:v>
                </c:pt>
                <c:pt idx="14">
                  <c:v>99.78</c:v>
                </c:pt>
                <c:pt idx="15">
                  <c:v>102.35</c:v>
                </c:pt>
                <c:pt idx="16">
                  <c:v>103.39</c:v>
                </c:pt>
                <c:pt idx="17">
                  <c:v>104.44</c:v>
                </c:pt>
                <c:pt idx="18">
                  <c:v>104.57</c:v>
                </c:pt>
                <c:pt idx="19">
                  <c:v>105</c:v>
                </c:pt>
                <c:pt idx="20">
                  <c:v>104.05</c:v>
                </c:pt>
                <c:pt idx="21">
                  <c:v>103.33</c:v>
                </c:pt>
                <c:pt idx="22">
                  <c:v>100.97</c:v>
                </c:pt>
                <c:pt idx="23">
                  <c:v>100.88</c:v>
                </c:pt>
                <c:pt idx="24">
                  <c:v>99.63</c:v>
                </c:pt>
                <c:pt idx="25">
                  <c:v>100.19</c:v>
                </c:pt>
                <c:pt idx="26">
                  <c:v>101.11</c:v>
                </c:pt>
                <c:pt idx="27">
                  <c:v>103.77</c:v>
                </c:pt>
                <c:pt idx="28">
                  <c:v>105.19</c:v>
                </c:pt>
                <c:pt idx="29">
                  <c:v>106.57</c:v>
                </c:pt>
                <c:pt idx="30">
                  <c:v>106.81</c:v>
                </c:pt>
                <c:pt idx="31">
                  <c:v>107.56</c:v>
                </c:pt>
                <c:pt idx="32">
                  <c:v>106.69</c:v>
                </c:pt>
                <c:pt idx="33">
                  <c:v>105.45</c:v>
                </c:pt>
                <c:pt idx="34">
                  <c:v>102.35</c:v>
                </c:pt>
                <c:pt idx="35">
                  <c:v>102.13</c:v>
                </c:pt>
                <c:pt idx="36">
                  <c:v>100.58</c:v>
                </c:pt>
                <c:pt idx="37">
                  <c:v>101.5</c:v>
                </c:pt>
                <c:pt idx="38">
                  <c:v>102.47</c:v>
                </c:pt>
                <c:pt idx="39">
                  <c:v>105.57</c:v>
                </c:pt>
                <c:pt idx="40">
                  <c:v>107.02</c:v>
                </c:pt>
                <c:pt idx="41">
                  <c:v>108.45</c:v>
                </c:pt>
                <c:pt idx="42">
                  <c:v>108.76</c:v>
                </c:pt>
                <c:pt idx="43">
                  <c:v>109.63</c:v>
                </c:pt>
                <c:pt idx="44">
                  <c:v>108.44</c:v>
                </c:pt>
                <c:pt idx="45">
                  <c:v>106.9</c:v>
                </c:pt>
                <c:pt idx="46">
                  <c:v>103.69</c:v>
                </c:pt>
                <c:pt idx="47">
                  <c:v>103.44</c:v>
                </c:pt>
                <c:pt idx="48">
                  <c:v>101.97</c:v>
                </c:pt>
                <c:pt idx="49">
                  <c:v>102.63</c:v>
                </c:pt>
                <c:pt idx="50">
                  <c:v>103.68</c:v>
                </c:pt>
                <c:pt idx="51">
                  <c:v>106.7</c:v>
                </c:pt>
                <c:pt idx="52">
                  <c:v>108.02</c:v>
                </c:pt>
                <c:pt idx="53">
                  <c:v>109.49</c:v>
                </c:pt>
                <c:pt idx="54">
                  <c:v>109.54</c:v>
                </c:pt>
                <c:pt idx="55">
                  <c:v>110.35</c:v>
                </c:pt>
                <c:pt idx="56">
                  <c:v>108.96</c:v>
                </c:pt>
                <c:pt idx="57">
                  <c:v>107.54</c:v>
                </c:pt>
                <c:pt idx="58">
                  <c:v>103.93</c:v>
                </c:pt>
                <c:pt idx="59">
                  <c:v>103.61</c:v>
                </c:pt>
                <c:pt idx="60">
                  <c:v>102.22</c:v>
                </c:pt>
                <c:pt idx="61">
                  <c:v>102.75</c:v>
                </c:pt>
                <c:pt idx="62">
                  <c:v>103.75</c:v>
                </c:pt>
                <c:pt idx="63">
                  <c:v>106.77</c:v>
                </c:pt>
                <c:pt idx="64">
                  <c:v>108.19</c:v>
                </c:pt>
                <c:pt idx="65">
                  <c:v>109.66</c:v>
                </c:pt>
                <c:pt idx="66">
                  <c:v>109.88</c:v>
                </c:pt>
                <c:pt idx="67">
                  <c:v>110.77</c:v>
                </c:pt>
                <c:pt idx="68">
                  <c:v>109.72</c:v>
                </c:pt>
                <c:pt idx="69">
                  <c:v>109.01</c:v>
                </c:pt>
                <c:pt idx="70">
                  <c:v>106.38</c:v>
                </c:pt>
                <c:pt idx="71">
                  <c:v>106.33</c:v>
                </c:pt>
                <c:pt idx="72">
                  <c:v>106.36</c:v>
                </c:pt>
                <c:pt idx="73">
                  <c:v>107.08</c:v>
                </c:pt>
                <c:pt idx="74">
                  <c:v>108.46</c:v>
                </c:pt>
                <c:pt idx="75">
                  <c:v>112.52</c:v>
                </c:pt>
                <c:pt idx="76">
                  <c:v>114.45</c:v>
                </c:pt>
                <c:pt idx="77">
                  <c:v>116.37</c:v>
                </c:pt>
                <c:pt idx="78" formatCode="0.00">
                  <c:v>117.39</c:v>
                </c:pt>
                <c:pt idx="79" formatCode="0.00">
                  <c:v>118.63</c:v>
                </c:pt>
              </c:numCache>
            </c:numRef>
          </c:val>
          <c:smooth val="0"/>
          <c:extLst>
            <c:ext xmlns:c16="http://schemas.microsoft.com/office/drawing/2014/chart" uri="{C3380CC4-5D6E-409C-BE32-E72D297353CC}">
              <c16:uniqueId val="{00000013-6453-4FA6-8DF6-314D2B9EA34E}"/>
            </c:ext>
          </c:extLst>
        </c:ser>
        <c:ser>
          <c:idx val="19"/>
          <c:order val="19"/>
          <c:tx>
            <c:strRef>
              <c:f>Sheet1!$V$1</c:f>
              <c:strCache>
                <c:ptCount val="1"/>
                <c:pt idx="0">
                  <c:v>NL</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Sheet1!$V$2:$V$81</c:f>
              <c:numCache>
                <c:formatCode>#,##0.00</c:formatCode>
                <c:ptCount val="80"/>
                <c:pt idx="0">
                  <c:v>98.03</c:v>
                </c:pt>
                <c:pt idx="1">
                  <c:v>98.94</c:v>
                </c:pt>
                <c:pt idx="2">
                  <c:v>100.4</c:v>
                </c:pt>
                <c:pt idx="3">
                  <c:v>100.51</c:v>
                </c:pt>
                <c:pt idx="4">
                  <c:v>100.75</c:v>
                </c:pt>
                <c:pt idx="5">
                  <c:v>100.2</c:v>
                </c:pt>
                <c:pt idx="6">
                  <c:v>100.5</c:v>
                </c:pt>
                <c:pt idx="7">
                  <c:v>100.67</c:v>
                </c:pt>
                <c:pt idx="8">
                  <c:v>100.31</c:v>
                </c:pt>
                <c:pt idx="9">
                  <c:v>100.67</c:v>
                </c:pt>
                <c:pt idx="10">
                  <c:v>100.02</c:v>
                </c:pt>
                <c:pt idx="11">
                  <c:v>100.27</c:v>
                </c:pt>
                <c:pt idx="12">
                  <c:v>99.64</c:v>
                </c:pt>
                <c:pt idx="13">
                  <c:v>100.58</c:v>
                </c:pt>
                <c:pt idx="14">
                  <c:v>101.03</c:v>
                </c:pt>
                <c:pt idx="15">
                  <c:v>101.94</c:v>
                </c:pt>
                <c:pt idx="16">
                  <c:v>101.49</c:v>
                </c:pt>
                <c:pt idx="17">
                  <c:v>101.17</c:v>
                </c:pt>
                <c:pt idx="18">
                  <c:v>102</c:v>
                </c:pt>
                <c:pt idx="19">
                  <c:v>102.18</c:v>
                </c:pt>
                <c:pt idx="20">
                  <c:v>101.75</c:v>
                </c:pt>
                <c:pt idx="21">
                  <c:v>101.97</c:v>
                </c:pt>
                <c:pt idx="22">
                  <c:v>101.57</c:v>
                </c:pt>
                <c:pt idx="23">
                  <c:v>101.49</c:v>
                </c:pt>
                <c:pt idx="24">
                  <c:v>101.12</c:v>
                </c:pt>
                <c:pt idx="25">
                  <c:v>101.84</c:v>
                </c:pt>
                <c:pt idx="26">
                  <c:v>102.06</c:v>
                </c:pt>
                <c:pt idx="27">
                  <c:v>102.99</c:v>
                </c:pt>
                <c:pt idx="28">
                  <c:v>103.41</c:v>
                </c:pt>
                <c:pt idx="29">
                  <c:v>102.85</c:v>
                </c:pt>
                <c:pt idx="30">
                  <c:v>103.96</c:v>
                </c:pt>
                <c:pt idx="31">
                  <c:v>104.09</c:v>
                </c:pt>
                <c:pt idx="32">
                  <c:v>103.36</c:v>
                </c:pt>
                <c:pt idx="33">
                  <c:v>103.89</c:v>
                </c:pt>
                <c:pt idx="34">
                  <c:v>103.37</c:v>
                </c:pt>
                <c:pt idx="35">
                  <c:v>103.35</c:v>
                </c:pt>
                <c:pt idx="36">
                  <c:v>103.13</c:v>
                </c:pt>
                <c:pt idx="37">
                  <c:v>104.44</c:v>
                </c:pt>
                <c:pt idx="38">
                  <c:v>104.98</c:v>
                </c:pt>
                <c:pt idx="39">
                  <c:v>106.11</c:v>
                </c:pt>
                <c:pt idx="40">
                  <c:v>105.82</c:v>
                </c:pt>
                <c:pt idx="41">
                  <c:v>105.67</c:v>
                </c:pt>
                <c:pt idx="42">
                  <c:v>106.67</c:v>
                </c:pt>
                <c:pt idx="43">
                  <c:v>107.32</c:v>
                </c:pt>
                <c:pt idx="44">
                  <c:v>106.16</c:v>
                </c:pt>
                <c:pt idx="45">
                  <c:v>106.82</c:v>
                </c:pt>
                <c:pt idx="46">
                  <c:v>106.01</c:v>
                </c:pt>
                <c:pt idx="47">
                  <c:v>106.24</c:v>
                </c:pt>
                <c:pt idx="48">
                  <c:v>104.85</c:v>
                </c:pt>
                <c:pt idx="49">
                  <c:v>105.77</c:v>
                </c:pt>
                <c:pt idx="50">
                  <c:v>106.09</c:v>
                </c:pt>
                <c:pt idx="51">
                  <c:v>107.14</c:v>
                </c:pt>
                <c:pt idx="52">
                  <c:v>106.94</c:v>
                </c:pt>
                <c:pt idx="53">
                  <c:v>107.45</c:v>
                </c:pt>
                <c:pt idx="54">
                  <c:v>108.42</c:v>
                </c:pt>
                <c:pt idx="55">
                  <c:v>107.65</c:v>
                </c:pt>
                <c:pt idx="56">
                  <c:v>107.19</c:v>
                </c:pt>
                <c:pt idx="57">
                  <c:v>108.05</c:v>
                </c:pt>
                <c:pt idx="58">
                  <c:v>106.72</c:v>
                </c:pt>
                <c:pt idx="59">
                  <c:v>107.22</c:v>
                </c:pt>
                <c:pt idx="60">
                  <c:v>106.51</c:v>
                </c:pt>
                <c:pt idx="61">
                  <c:v>107.76</c:v>
                </c:pt>
                <c:pt idx="62">
                  <c:v>108.09</c:v>
                </c:pt>
                <c:pt idx="63">
                  <c:v>108.95</c:v>
                </c:pt>
                <c:pt idx="64">
                  <c:v>109.11</c:v>
                </c:pt>
                <c:pt idx="65">
                  <c:v>109.27</c:v>
                </c:pt>
                <c:pt idx="66">
                  <c:v>109.96</c:v>
                </c:pt>
                <c:pt idx="67">
                  <c:v>110.54</c:v>
                </c:pt>
                <c:pt idx="68">
                  <c:v>110.37</c:v>
                </c:pt>
                <c:pt idx="69">
                  <c:v>112.1</c:v>
                </c:pt>
                <c:pt idx="70">
                  <c:v>113.02</c:v>
                </c:pt>
                <c:pt idx="71">
                  <c:v>114.09</c:v>
                </c:pt>
                <c:pt idx="72">
                  <c:v>114.61</c:v>
                </c:pt>
                <c:pt idx="73">
                  <c:v>115.58</c:v>
                </c:pt>
                <c:pt idx="74">
                  <c:v>120.7</c:v>
                </c:pt>
                <c:pt idx="75">
                  <c:v>121.16</c:v>
                </c:pt>
                <c:pt idx="76">
                  <c:v>120.21</c:v>
                </c:pt>
                <c:pt idx="77">
                  <c:v>120.13</c:v>
                </c:pt>
                <c:pt idx="78" formatCode="0.00">
                  <c:v>122.75</c:v>
                </c:pt>
                <c:pt idx="79" formatCode="0.00">
                  <c:v>125.61</c:v>
                </c:pt>
              </c:numCache>
            </c:numRef>
          </c:val>
          <c:smooth val="0"/>
          <c:extLst>
            <c:ext xmlns:c16="http://schemas.microsoft.com/office/drawing/2014/chart" uri="{C3380CC4-5D6E-409C-BE32-E72D297353CC}">
              <c16:uniqueId val="{00000014-6453-4FA6-8DF6-314D2B9EA34E}"/>
            </c:ext>
          </c:extLst>
        </c:ser>
        <c:ser>
          <c:idx val="20"/>
          <c:order val="20"/>
          <c:tx>
            <c:strRef>
              <c:f>Sheet1!$W$1</c:f>
              <c:strCache>
                <c:ptCount val="1"/>
                <c:pt idx="0">
                  <c:v>AT</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Sheet1!$W$2:$W$81</c:f>
              <c:numCache>
                <c:formatCode>#,##0.00</c:formatCode>
                <c:ptCount val="80"/>
                <c:pt idx="0">
                  <c:v>99.85</c:v>
                </c:pt>
                <c:pt idx="1">
                  <c:v>99.76</c:v>
                </c:pt>
                <c:pt idx="2">
                  <c:v>100.82</c:v>
                </c:pt>
                <c:pt idx="3">
                  <c:v>100.93</c:v>
                </c:pt>
                <c:pt idx="4">
                  <c:v>101.04</c:v>
                </c:pt>
                <c:pt idx="5">
                  <c:v>101.04</c:v>
                </c:pt>
                <c:pt idx="6">
                  <c:v>100.49</c:v>
                </c:pt>
                <c:pt idx="7">
                  <c:v>100.33</c:v>
                </c:pt>
                <c:pt idx="8">
                  <c:v>101.33</c:v>
                </c:pt>
                <c:pt idx="9">
                  <c:v>101.72</c:v>
                </c:pt>
                <c:pt idx="10">
                  <c:v>101.79</c:v>
                </c:pt>
                <c:pt idx="11">
                  <c:v>102.55</c:v>
                </c:pt>
                <c:pt idx="12">
                  <c:v>101.91</c:v>
                </c:pt>
                <c:pt idx="13">
                  <c:v>102.13</c:v>
                </c:pt>
                <c:pt idx="14">
                  <c:v>102.94</c:v>
                </c:pt>
                <c:pt idx="15">
                  <c:v>103.27</c:v>
                </c:pt>
                <c:pt idx="16">
                  <c:v>103.21</c:v>
                </c:pt>
                <c:pt idx="17">
                  <c:v>103.06</c:v>
                </c:pt>
                <c:pt idx="18">
                  <c:v>102.47</c:v>
                </c:pt>
                <c:pt idx="19">
                  <c:v>102.46</c:v>
                </c:pt>
                <c:pt idx="20">
                  <c:v>103.9</c:v>
                </c:pt>
                <c:pt idx="21">
                  <c:v>104.12</c:v>
                </c:pt>
                <c:pt idx="22">
                  <c:v>104.27</c:v>
                </c:pt>
                <c:pt idx="23">
                  <c:v>104.94</c:v>
                </c:pt>
                <c:pt idx="24">
                  <c:v>103.86</c:v>
                </c:pt>
                <c:pt idx="25">
                  <c:v>104.12</c:v>
                </c:pt>
                <c:pt idx="26">
                  <c:v>105.05</c:v>
                </c:pt>
                <c:pt idx="27">
                  <c:v>105.29</c:v>
                </c:pt>
                <c:pt idx="28">
                  <c:v>105.4</c:v>
                </c:pt>
                <c:pt idx="29">
                  <c:v>105.46</c:v>
                </c:pt>
                <c:pt idx="30">
                  <c:v>104.83</c:v>
                </c:pt>
                <c:pt idx="31">
                  <c:v>104.82</c:v>
                </c:pt>
                <c:pt idx="32">
                  <c:v>106.11</c:v>
                </c:pt>
                <c:pt idx="33">
                  <c:v>106.62</c:v>
                </c:pt>
                <c:pt idx="34">
                  <c:v>106.64</c:v>
                </c:pt>
                <c:pt idx="35">
                  <c:v>106.74</c:v>
                </c:pt>
                <c:pt idx="36">
                  <c:v>105.62</c:v>
                </c:pt>
                <c:pt idx="37">
                  <c:v>105.61</c:v>
                </c:pt>
                <c:pt idx="38">
                  <c:v>106.81</c:v>
                </c:pt>
                <c:pt idx="39">
                  <c:v>107.12</c:v>
                </c:pt>
                <c:pt idx="40">
                  <c:v>107.18</c:v>
                </c:pt>
                <c:pt idx="41">
                  <c:v>107.11</c:v>
                </c:pt>
                <c:pt idx="42">
                  <c:v>106.26</c:v>
                </c:pt>
                <c:pt idx="43">
                  <c:v>106.34</c:v>
                </c:pt>
                <c:pt idx="44">
                  <c:v>107.42</c:v>
                </c:pt>
                <c:pt idx="45">
                  <c:v>107.72</c:v>
                </c:pt>
                <c:pt idx="46">
                  <c:v>107.92</c:v>
                </c:pt>
                <c:pt idx="47">
                  <c:v>108.69</c:v>
                </c:pt>
                <c:pt idx="48">
                  <c:v>107.91</c:v>
                </c:pt>
                <c:pt idx="49">
                  <c:v>107.92</c:v>
                </c:pt>
                <c:pt idx="50">
                  <c:v>108.5</c:v>
                </c:pt>
                <c:pt idx="51">
                  <c:v>108.75</c:v>
                </c:pt>
                <c:pt idx="52">
                  <c:v>107.81</c:v>
                </c:pt>
                <c:pt idx="53">
                  <c:v>108.25</c:v>
                </c:pt>
                <c:pt idx="54">
                  <c:v>108.14</c:v>
                </c:pt>
                <c:pt idx="55">
                  <c:v>107.82</c:v>
                </c:pt>
                <c:pt idx="56">
                  <c:v>108.67</c:v>
                </c:pt>
                <c:pt idx="57">
                  <c:v>108.93</c:v>
                </c:pt>
                <c:pt idx="58">
                  <c:v>109.13</c:v>
                </c:pt>
                <c:pt idx="59">
                  <c:v>109.79</c:v>
                </c:pt>
                <c:pt idx="60">
                  <c:v>109.05</c:v>
                </c:pt>
                <c:pt idx="61">
                  <c:v>109.4</c:v>
                </c:pt>
                <c:pt idx="62">
                  <c:v>110.69</c:v>
                </c:pt>
                <c:pt idx="63">
                  <c:v>110.83</c:v>
                </c:pt>
                <c:pt idx="64">
                  <c:v>111.04</c:v>
                </c:pt>
                <c:pt idx="65">
                  <c:v>111.28</c:v>
                </c:pt>
                <c:pt idx="66">
                  <c:v>111.18</c:v>
                </c:pt>
                <c:pt idx="67">
                  <c:v>111.23</c:v>
                </c:pt>
                <c:pt idx="68">
                  <c:v>112.23</c:v>
                </c:pt>
                <c:pt idx="69">
                  <c:v>113.03</c:v>
                </c:pt>
                <c:pt idx="70">
                  <c:v>113.62</c:v>
                </c:pt>
                <c:pt idx="71">
                  <c:v>113.95</c:v>
                </c:pt>
                <c:pt idx="72">
                  <c:v>113.93</c:v>
                </c:pt>
                <c:pt idx="73">
                  <c:v>115.4</c:v>
                </c:pt>
                <c:pt idx="74">
                  <c:v>118</c:v>
                </c:pt>
                <c:pt idx="75">
                  <c:v>118.75</c:v>
                </c:pt>
                <c:pt idx="76">
                  <c:v>119.6</c:v>
                </c:pt>
                <c:pt idx="77">
                  <c:v>120.99</c:v>
                </c:pt>
                <c:pt idx="78" formatCode="0.00">
                  <c:v>121.66</c:v>
                </c:pt>
                <c:pt idx="79" formatCode="0.00">
                  <c:v>121.43</c:v>
                </c:pt>
              </c:numCache>
            </c:numRef>
          </c:val>
          <c:smooth val="0"/>
          <c:extLst>
            <c:ext xmlns:c16="http://schemas.microsoft.com/office/drawing/2014/chart" uri="{C3380CC4-5D6E-409C-BE32-E72D297353CC}">
              <c16:uniqueId val="{00000015-6453-4FA6-8DF6-314D2B9EA34E}"/>
            </c:ext>
          </c:extLst>
        </c:ser>
        <c:ser>
          <c:idx val="21"/>
          <c:order val="21"/>
          <c:tx>
            <c:strRef>
              <c:f>Sheet1!$X$1</c:f>
              <c:strCache>
                <c:ptCount val="1"/>
                <c:pt idx="0">
                  <c:v>PL</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Sheet1!$X$2:$X$81</c:f>
              <c:numCache>
                <c:formatCode>#\ ##0.0</c:formatCode>
                <c:ptCount val="80"/>
                <c:pt idx="0">
                  <c:v>99.4</c:v>
                </c:pt>
                <c:pt idx="1">
                  <c:v>99.4</c:v>
                </c:pt>
                <c:pt idx="2">
                  <c:v>99.5</c:v>
                </c:pt>
                <c:pt idx="3">
                  <c:v>99.8</c:v>
                </c:pt>
                <c:pt idx="4">
                  <c:v>100</c:v>
                </c:pt>
                <c:pt idx="5">
                  <c:v>100.1</c:v>
                </c:pt>
                <c:pt idx="6">
                  <c:v>99.8</c:v>
                </c:pt>
                <c:pt idx="7">
                  <c:v>99.6</c:v>
                </c:pt>
                <c:pt idx="8">
                  <c:v>99.6</c:v>
                </c:pt>
                <c:pt idx="9">
                  <c:v>100</c:v>
                </c:pt>
                <c:pt idx="10">
                  <c:v>100</c:v>
                </c:pt>
                <c:pt idx="11">
                  <c:v>100.5</c:v>
                </c:pt>
                <c:pt idx="12">
                  <c:v>100.8</c:v>
                </c:pt>
                <c:pt idx="13">
                  <c:v>101.3</c:v>
                </c:pt>
                <c:pt idx="14">
                  <c:v>101.3</c:v>
                </c:pt>
                <c:pt idx="15">
                  <c:v>101.6</c:v>
                </c:pt>
                <c:pt idx="16">
                  <c:v>101.5</c:v>
                </c:pt>
                <c:pt idx="17">
                  <c:v>101.4</c:v>
                </c:pt>
                <c:pt idx="18">
                  <c:v>101.2</c:v>
                </c:pt>
                <c:pt idx="19">
                  <c:v>101</c:v>
                </c:pt>
                <c:pt idx="20">
                  <c:v>101.2</c:v>
                </c:pt>
                <c:pt idx="21">
                  <c:v>101.6</c:v>
                </c:pt>
                <c:pt idx="22">
                  <c:v>102</c:v>
                </c:pt>
                <c:pt idx="23">
                  <c:v>102.2</c:v>
                </c:pt>
                <c:pt idx="24">
                  <c:v>102.4</c:v>
                </c:pt>
                <c:pt idx="25">
                  <c:v>102</c:v>
                </c:pt>
                <c:pt idx="26">
                  <c:v>102</c:v>
                </c:pt>
                <c:pt idx="27">
                  <c:v>102.5</c:v>
                </c:pt>
                <c:pt idx="28">
                  <c:v>102.7</c:v>
                </c:pt>
                <c:pt idx="29">
                  <c:v>102.8</c:v>
                </c:pt>
                <c:pt idx="30">
                  <c:v>102.6</c:v>
                </c:pt>
                <c:pt idx="31">
                  <c:v>102.4</c:v>
                </c:pt>
                <c:pt idx="32">
                  <c:v>102.7</c:v>
                </c:pt>
                <c:pt idx="33">
                  <c:v>103.1</c:v>
                </c:pt>
                <c:pt idx="34">
                  <c:v>103.1</c:v>
                </c:pt>
                <c:pt idx="35">
                  <c:v>103.1</c:v>
                </c:pt>
                <c:pt idx="36">
                  <c:v>103</c:v>
                </c:pt>
                <c:pt idx="37">
                  <c:v>103.3</c:v>
                </c:pt>
                <c:pt idx="38">
                  <c:v>103.7</c:v>
                </c:pt>
                <c:pt idx="39">
                  <c:v>104.7</c:v>
                </c:pt>
                <c:pt idx="40">
                  <c:v>105</c:v>
                </c:pt>
                <c:pt idx="41">
                  <c:v>105.2</c:v>
                </c:pt>
                <c:pt idx="42">
                  <c:v>105.2</c:v>
                </c:pt>
                <c:pt idx="43">
                  <c:v>105.1</c:v>
                </c:pt>
                <c:pt idx="44">
                  <c:v>105.2</c:v>
                </c:pt>
                <c:pt idx="45">
                  <c:v>105.5</c:v>
                </c:pt>
                <c:pt idx="46">
                  <c:v>105.6</c:v>
                </c:pt>
                <c:pt idx="47">
                  <c:v>106.2</c:v>
                </c:pt>
                <c:pt idx="48">
                  <c:v>106.9</c:v>
                </c:pt>
                <c:pt idx="49">
                  <c:v>107.5</c:v>
                </c:pt>
                <c:pt idx="50">
                  <c:v>107.7</c:v>
                </c:pt>
                <c:pt idx="51">
                  <c:v>107.7</c:v>
                </c:pt>
                <c:pt idx="52">
                  <c:v>108.6</c:v>
                </c:pt>
                <c:pt idx="53">
                  <c:v>109.2</c:v>
                </c:pt>
                <c:pt idx="54">
                  <c:v>109.1</c:v>
                </c:pt>
                <c:pt idx="55">
                  <c:v>109</c:v>
                </c:pt>
                <c:pt idx="56">
                  <c:v>109.2</c:v>
                </c:pt>
                <c:pt idx="57">
                  <c:v>109.5</c:v>
                </c:pt>
                <c:pt idx="58">
                  <c:v>109.5</c:v>
                </c:pt>
                <c:pt idx="59">
                  <c:v>109.8</c:v>
                </c:pt>
                <c:pt idx="60">
                  <c:v>110.8</c:v>
                </c:pt>
                <c:pt idx="61">
                  <c:v>111.4</c:v>
                </c:pt>
                <c:pt idx="62">
                  <c:v>112.4</c:v>
                </c:pt>
                <c:pt idx="63">
                  <c:v>113.2</c:v>
                </c:pt>
                <c:pt idx="64">
                  <c:v>113.6</c:v>
                </c:pt>
                <c:pt idx="65">
                  <c:v>113.7</c:v>
                </c:pt>
                <c:pt idx="66">
                  <c:v>114.2</c:v>
                </c:pt>
                <c:pt idx="67">
                  <c:v>114.5</c:v>
                </c:pt>
                <c:pt idx="68">
                  <c:v>115.3</c:v>
                </c:pt>
                <c:pt idx="69">
                  <c:v>116.5</c:v>
                </c:pt>
                <c:pt idx="70">
                  <c:v>117.6</c:v>
                </c:pt>
                <c:pt idx="71">
                  <c:v>118.6</c:v>
                </c:pt>
                <c:pt idx="72">
                  <c:v>120.4</c:v>
                </c:pt>
                <c:pt idx="73">
                  <c:v>120.4</c:v>
                </c:pt>
                <c:pt idx="74">
                  <c:v>123.9</c:v>
                </c:pt>
                <c:pt idx="75">
                  <c:v>126.1</c:v>
                </c:pt>
                <c:pt idx="76">
                  <c:v>128.1</c:v>
                </c:pt>
                <c:pt idx="77" formatCode="General">
                  <c:v>129.9</c:v>
                </c:pt>
                <c:pt idx="78" formatCode="0.00">
                  <c:v>130.4</c:v>
                </c:pt>
              </c:numCache>
            </c:numRef>
          </c:val>
          <c:smooth val="0"/>
          <c:extLst>
            <c:ext xmlns:c16="http://schemas.microsoft.com/office/drawing/2014/chart" uri="{C3380CC4-5D6E-409C-BE32-E72D297353CC}">
              <c16:uniqueId val="{00000016-6453-4FA6-8DF6-314D2B9EA34E}"/>
            </c:ext>
          </c:extLst>
        </c:ser>
        <c:ser>
          <c:idx val="22"/>
          <c:order val="22"/>
          <c:tx>
            <c:strRef>
              <c:f>Sheet1!$Y$1</c:f>
              <c:strCache>
                <c:ptCount val="1"/>
                <c:pt idx="0">
                  <c:v>PT</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Sheet1!$Y$2:$Y$81</c:f>
              <c:numCache>
                <c:formatCode>#,##0.00</c:formatCode>
                <c:ptCount val="80"/>
                <c:pt idx="0">
                  <c:v>98.78</c:v>
                </c:pt>
                <c:pt idx="1">
                  <c:v>98.28</c:v>
                </c:pt>
                <c:pt idx="2">
                  <c:v>100.48</c:v>
                </c:pt>
                <c:pt idx="3">
                  <c:v>100.93</c:v>
                </c:pt>
                <c:pt idx="4">
                  <c:v>101.33</c:v>
                </c:pt>
                <c:pt idx="5">
                  <c:v>101.5</c:v>
                </c:pt>
                <c:pt idx="6">
                  <c:v>100.87</c:v>
                </c:pt>
                <c:pt idx="7">
                  <c:v>100.83</c:v>
                </c:pt>
                <c:pt idx="8">
                  <c:v>101.49</c:v>
                </c:pt>
                <c:pt idx="9">
                  <c:v>101.69</c:v>
                </c:pt>
                <c:pt idx="10">
                  <c:v>100.71</c:v>
                </c:pt>
                <c:pt idx="11">
                  <c:v>100.74</c:v>
                </c:pt>
                <c:pt idx="12">
                  <c:v>100.05</c:v>
                </c:pt>
                <c:pt idx="13">
                  <c:v>99.85</c:v>
                </c:pt>
                <c:pt idx="14">
                  <c:v>101.86</c:v>
                </c:pt>
                <c:pt idx="15">
                  <c:v>103.35</c:v>
                </c:pt>
                <c:pt idx="16">
                  <c:v>103.08</c:v>
                </c:pt>
                <c:pt idx="17">
                  <c:v>102.53</c:v>
                </c:pt>
                <c:pt idx="18">
                  <c:v>101.89</c:v>
                </c:pt>
                <c:pt idx="19">
                  <c:v>102.12</c:v>
                </c:pt>
                <c:pt idx="20">
                  <c:v>103.15</c:v>
                </c:pt>
                <c:pt idx="21">
                  <c:v>103.64</c:v>
                </c:pt>
                <c:pt idx="22">
                  <c:v>102.53</c:v>
                </c:pt>
                <c:pt idx="23">
                  <c:v>102.37</c:v>
                </c:pt>
                <c:pt idx="24">
                  <c:v>101.15</c:v>
                </c:pt>
                <c:pt idx="25">
                  <c:v>100.51</c:v>
                </c:pt>
                <c:pt idx="26">
                  <c:v>102.69</c:v>
                </c:pt>
                <c:pt idx="27">
                  <c:v>103.68</c:v>
                </c:pt>
                <c:pt idx="28">
                  <c:v>104.55</c:v>
                </c:pt>
                <c:pt idx="29">
                  <c:v>104.57</c:v>
                </c:pt>
                <c:pt idx="30">
                  <c:v>104.16</c:v>
                </c:pt>
                <c:pt idx="31">
                  <c:v>103.46</c:v>
                </c:pt>
                <c:pt idx="32">
                  <c:v>105.03</c:v>
                </c:pt>
                <c:pt idx="33">
                  <c:v>104.49</c:v>
                </c:pt>
                <c:pt idx="34">
                  <c:v>103.43</c:v>
                </c:pt>
                <c:pt idx="35">
                  <c:v>103.02</c:v>
                </c:pt>
                <c:pt idx="36">
                  <c:v>101.73</c:v>
                </c:pt>
                <c:pt idx="37">
                  <c:v>101.45</c:v>
                </c:pt>
                <c:pt idx="38">
                  <c:v>103.53</c:v>
                </c:pt>
                <c:pt idx="39">
                  <c:v>104.6</c:v>
                </c:pt>
                <c:pt idx="40">
                  <c:v>104.87</c:v>
                </c:pt>
                <c:pt idx="41">
                  <c:v>105.27</c:v>
                </c:pt>
                <c:pt idx="42">
                  <c:v>103.46</c:v>
                </c:pt>
                <c:pt idx="43">
                  <c:v>103.34</c:v>
                </c:pt>
                <c:pt idx="44">
                  <c:v>104.76</c:v>
                </c:pt>
                <c:pt idx="45">
                  <c:v>104.39</c:v>
                </c:pt>
                <c:pt idx="46">
                  <c:v>103.66</c:v>
                </c:pt>
                <c:pt idx="47">
                  <c:v>103.4</c:v>
                </c:pt>
                <c:pt idx="48">
                  <c:v>102.57</c:v>
                </c:pt>
                <c:pt idx="49">
                  <c:v>101.99</c:v>
                </c:pt>
                <c:pt idx="50">
                  <c:v>103.67</c:v>
                </c:pt>
                <c:pt idx="51">
                  <c:v>104.46</c:v>
                </c:pt>
                <c:pt idx="52">
                  <c:v>104.2</c:v>
                </c:pt>
                <c:pt idx="53">
                  <c:v>105.5</c:v>
                </c:pt>
                <c:pt idx="54">
                  <c:v>103.38</c:v>
                </c:pt>
                <c:pt idx="55">
                  <c:v>103.12</c:v>
                </c:pt>
                <c:pt idx="56">
                  <c:v>103.92</c:v>
                </c:pt>
                <c:pt idx="57">
                  <c:v>103.8</c:v>
                </c:pt>
                <c:pt idx="58">
                  <c:v>103.24</c:v>
                </c:pt>
                <c:pt idx="59">
                  <c:v>103.1</c:v>
                </c:pt>
                <c:pt idx="60">
                  <c:v>102.76</c:v>
                </c:pt>
                <c:pt idx="61">
                  <c:v>102.27</c:v>
                </c:pt>
                <c:pt idx="62">
                  <c:v>103.8</c:v>
                </c:pt>
                <c:pt idx="63">
                  <c:v>104.36</c:v>
                </c:pt>
                <c:pt idx="64">
                  <c:v>104.7</c:v>
                </c:pt>
                <c:pt idx="65">
                  <c:v>104.91</c:v>
                </c:pt>
                <c:pt idx="66">
                  <c:v>104.53</c:v>
                </c:pt>
                <c:pt idx="67">
                  <c:v>104.41</c:v>
                </c:pt>
                <c:pt idx="68">
                  <c:v>105.29</c:v>
                </c:pt>
                <c:pt idx="69">
                  <c:v>105.69</c:v>
                </c:pt>
                <c:pt idx="70">
                  <c:v>105.96</c:v>
                </c:pt>
                <c:pt idx="71">
                  <c:v>105.97</c:v>
                </c:pt>
                <c:pt idx="72">
                  <c:v>106.25</c:v>
                </c:pt>
                <c:pt idx="73">
                  <c:v>106.74</c:v>
                </c:pt>
                <c:pt idx="74">
                  <c:v>109.49</c:v>
                </c:pt>
                <c:pt idx="75">
                  <c:v>112.07</c:v>
                </c:pt>
                <c:pt idx="76">
                  <c:v>113.17</c:v>
                </c:pt>
                <c:pt idx="77">
                  <c:v>114.37</c:v>
                </c:pt>
                <c:pt idx="78" formatCode="0.00">
                  <c:v>114.39</c:v>
                </c:pt>
                <c:pt idx="79" formatCode="0.00">
                  <c:v>114.2</c:v>
                </c:pt>
              </c:numCache>
            </c:numRef>
          </c:val>
          <c:smooth val="0"/>
          <c:extLst>
            <c:ext xmlns:c16="http://schemas.microsoft.com/office/drawing/2014/chart" uri="{C3380CC4-5D6E-409C-BE32-E72D297353CC}">
              <c16:uniqueId val="{00000017-6453-4FA6-8DF6-314D2B9EA34E}"/>
            </c:ext>
          </c:extLst>
        </c:ser>
        <c:ser>
          <c:idx val="23"/>
          <c:order val="23"/>
          <c:tx>
            <c:strRef>
              <c:f>Sheet1!$Z$1</c:f>
              <c:strCache>
                <c:ptCount val="1"/>
                <c:pt idx="0">
                  <c:v>RO</c:v>
                </c:pt>
              </c:strCache>
            </c:strRef>
          </c:tx>
          <c:spPr>
            <a:ln>
              <a:solidFill>
                <a:srgbClr val="4472C4">
                  <a:lumMod val="60000"/>
                  <a:lumOff val="40000"/>
                </a:srgbClr>
              </a:solidFill>
            </a:ln>
          </c:spPr>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Sheet1!$Z$2:$Z$81</c:f>
              <c:numCache>
                <c:formatCode>#,##0.00</c:formatCode>
                <c:ptCount val="80"/>
                <c:pt idx="0">
                  <c:v>98.95</c:v>
                </c:pt>
                <c:pt idx="1">
                  <c:v>98.69</c:v>
                </c:pt>
                <c:pt idx="2">
                  <c:v>98.85</c:v>
                </c:pt>
                <c:pt idx="3">
                  <c:v>98.82</c:v>
                </c:pt>
                <c:pt idx="4">
                  <c:v>99.15</c:v>
                </c:pt>
                <c:pt idx="5">
                  <c:v>98.94</c:v>
                </c:pt>
                <c:pt idx="6">
                  <c:v>98.74</c:v>
                </c:pt>
                <c:pt idx="7">
                  <c:v>98.74</c:v>
                </c:pt>
                <c:pt idx="8">
                  <c:v>98.59</c:v>
                </c:pt>
                <c:pt idx="9">
                  <c:v>99.09</c:v>
                </c:pt>
                <c:pt idx="10">
                  <c:v>99.13</c:v>
                </c:pt>
                <c:pt idx="11">
                  <c:v>99.41</c:v>
                </c:pt>
                <c:pt idx="12">
                  <c:v>99.28</c:v>
                </c:pt>
                <c:pt idx="13">
                  <c:v>99.18</c:v>
                </c:pt>
                <c:pt idx="14">
                  <c:v>99.25</c:v>
                </c:pt>
                <c:pt idx="15">
                  <c:v>99.46</c:v>
                </c:pt>
                <c:pt idx="16">
                  <c:v>99.68</c:v>
                </c:pt>
                <c:pt idx="17">
                  <c:v>99.61</c:v>
                </c:pt>
                <c:pt idx="18">
                  <c:v>99.61</c:v>
                </c:pt>
                <c:pt idx="19">
                  <c:v>99.36</c:v>
                </c:pt>
                <c:pt idx="20">
                  <c:v>99.92</c:v>
                </c:pt>
                <c:pt idx="21">
                  <c:v>101.03</c:v>
                </c:pt>
                <c:pt idx="22">
                  <c:v>101.68</c:v>
                </c:pt>
                <c:pt idx="23">
                  <c:v>101.98</c:v>
                </c:pt>
                <c:pt idx="24">
                  <c:v>102.66</c:v>
                </c:pt>
                <c:pt idx="25">
                  <c:v>102.91</c:v>
                </c:pt>
                <c:pt idx="26">
                  <c:v>103.23</c:v>
                </c:pt>
                <c:pt idx="27">
                  <c:v>103.69</c:v>
                </c:pt>
                <c:pt idx="28">
                  <c:v>104.28</c:v>
                </c:pt>
                <c:pt idx="29">
                  <c:v>104.33</c:v>
                </c:pt>
                <c:pt idx="30">
                  <c:v>103.94</c:v>
                </c:pt>
                <c:pt idx="31">
                  <c:v>104.02</c:v>
                </c:pt>
                <c:pt idx="32">
                  <c:v>104.62</c:v>
                </c:pt>
                <c:pt idx="33">
                  <c:v>105.26</c:v>
                </c:pt>
                <c:pt idx="34">
                  <c:v>104.96</c:v>
                </c:pt>
                <c:pt idx="35">
                  <c:v>105.06</c:v>
                </c:pt>
                <c:pt idx="36">
                  <c:v>105.98</c:v>
                </c:pt>
                <c:pt idx="37">
                  <c:v>107</c:v>
                </c:pt>
                <c:pt idx="38">
                  <c:v>107.58</c:v>
                </c:pt>
                <c:pt idx="39">
                  <c:v>108.3</c:v>
                </c:pt>
                <c:pt idx="40">
                  <c:v>108.86</c:v>
                </c:pt>
                <c:pt idx="41">
                  <c:v>108.43</c:v>
                </c:pt>
                <c:pt idx="42">
                  <c:v>108.23</c:v>
                </c:pt>
                <c:pt idx="43">
                  <c:v>108.24</c:v>
                </c:pt>
                <c:pt idx="44">
                  <c:v>108.3</c:v>
                </c:pt>
                <c:pt idx="45">
                  <c:v>108.68</c:v>
                </c:pt>
                <c:pt idx="46">
                  <c:v>108.9</c:v>
                </c:pt>
                <c:pt idx="47">
                  <c:v>109.31</c:v>
                </c:pt>
                <c:pt idx="48">
                  <c:v>110.09</c:v>
                </c:pt>
                <c:pt idx="49">
                  <c:v>110.05</c:v>
                </c:pt>
                <c:pt idx="50">
                  <c:v>110.47</c:v>
                </c:pt>
                <c:pt idx="51">
                  <c:v>110.76</c:v>
                </c:pt>
                <c:pt idx="52">
                  <c:v>110.77</c:v>
                </c:pt>
                <c:pt idx="53">
                  <c:v>110.78</c:v>
                </c:pt>
                <c:pt idx="54">
                  <c:v>110.95</c:v>
                </c:pt>
                <c:pt idx="55">
                  <c:v>110.93</c:v>
                </c:pt>
                <c:pt idx="56">
                  <c:v>110.53</c:v>
                </c:pt>
                <c:pt idx="57">
                  <c:v>110.67</c:v>
                </c:pt>
                <c:pt idx="58">
                  <c:v>110.7</c:v>
                </c:pt>
                <c:pt idx="59">
                  <c:v>111.32</c:v>
                </c:pt>
                <c:pt idx="60">
                  <c:v>112.29</c:v>
                </c:pt>
                <c:pt idx="61">
                  <c:v>112.76</c:v>
                </c:pt>
                <c:pt idx="62">
                  <c:v>113.23</c:v>
                </c:pt>
                <c:pt idx="63">
                  <c:v>113.7</c:v>
                </c:pt>
                <c:pt idx="64">
                  <c:v>114.34</c:v>
                </c:pt>
                <c:pt idx="65">
                  <c:v>114.62</c:v>
                </c:pt>
                <c:pt idx="66">
                  <c:v>115.15</c:v>
                </c:pt>
                <c:pt idx="67">
                  <c:v>115.35</c:v>
                </c:pt>
                <c:pt idx="68">
                  <c:v>116.31</c:v>
                </c:pt>
                <c:pt idx="69">
                  <c:v>117.85</c:v>
                </c:pt>
                <c:pt idx="70">
                  <c:v>118.15</c:v>
                </c:pt>
                <c:pt idx="71">
                  <c:v>118.76</c:v>
                </c:pt>
                <c:pt idx="72">
                  <c:v>120.42</c:v>
                </c:pt>
                <c:pt idx="73">
                  <c:v>121.68</c:v>
                </c:pt>
                <c:pt idx="74">
                  <c:v>124.05</c:v>
                </c:pt>
                <c:pt idx="75">
                  <c:v>127</c:v>
                </c:pt>
                <c:pt idx="76">
                  <c:v>128.55000000000001</c:v>
                </c:pt>
                <c:pt idx="77" formatCode="General">
                  <c:v>129.55000000000001</c:v>
                </c:pt>
                <c:pt idx="78" formatCode="0.00">
                  <c:v>130.13999999999999</c:v>
                </c:pt>
              </c:numCache>
            </c:numRef>
          </c:val>
          <c:smooth val="0"/>
          <c:extLst>
            <c:ext xmlns:c16="http://schemas.microsoft.com/office/drawing/2014/chart" uri="{C3380CC4-5D6E-409C-BE32-E72D297353CC}">
              <c16:uniqueId val="{00000018-6453-4FA6-8DF6-314D2B9EA34E}"/>
            </c:ext>
          </c:extLst>
        </c:ser>
        <c:ser>
          <c:idx val="24"/>
          <c:order val="24"/>
          <c:tx>
            <c:strRef>
              <c:f>Sheet1!$AA$1</c:f>
              <c:strCache>
                <c:ptCount val="1"/>
                <c:pt idx="0">
                  <c:v>SI</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Sheet1!$AA$2:$AA$81</c:f>
              <c:numCache>
                <c:formatCode>#,##0.00</c:formatCode>
                <c:ptCount val="80"/>
                <c:pt idx="0">
                  <c:v>98.32</c:v>
                </c:pt>
                <c:pt idx="1">
                  <c:v>98.36</c:v>
                </c:pt>
                <c:pt idx="2">
                  <c:v>99.16</c:v>
                </c:pt>
                <c:pt idx="3">
                  <c:v>99.5</c:v>
                </c:pt>
                <c:pt idx="4">
                  <c:v>100.33</c:v>
                </c:pt>
                <c:pt idx="5">
                  <c:v>100.84</c:v>
                </c:pt>
                <c:pt idx="6">
                  <c:v>99.97</c:v>
                </c:pt>
                <c:pt idx="7">
                  <c:v>99.9</c:v>
                </c:pt>
                <c:pt idx="8">
                  <c:v>100.18</c:v>
                </c:pt>
                <c:pt idx="9">
                  <c:v>100.61</c:v>
                </c:pt>
                <c:pt idx="10">
                  <c:v>100.69</c:v>
                </c:pt>
                <c:pt idx="11">
                  <c:v>100.29</c:v>
                </c:pt>
                <c:pt idx="12">
                  <c:v>99.84</c:v>
                </c:pt>
                <c:pt idx="13">
                  <c:v>100.79</c:v>
                </c:pt>
                <c:pt idx="14">
                  <c:v>101.14</c:v>
                </c:pt>
                <c:pt idx="15">
                  <c:v>101.18</c:v>
                </c:pt>
                <c:pt idx="16">
                  <c:v>101.86</c:v>
                </c:pt>
                <c:pt idx="17">
                  <c:v>101.76</c:v>
                </c:pt>
                <c:pt idx="18">
                  <c:v>101.14</c:v>
                </c:pt>
                <c:pt idx="19">
                  <c:v>101.27</c:v>
                </c:pt>
                <c:pt idx="20">
                  <c:v>101.6</c:v>
                </c:pt>
                <c:pt idx="21">
                  <c:v>101.87</c:v>
                </c:pt>
                <c:pt idx="22">
                  <c:v>102.14</c:v>
                </c:pt>
                <c:pt idx="23">
                  <c:v>102.21</c:v>
                </c:pt>
                <c:pt idx="24">
                  <c:v>101.56</c:v>
                </c:pt>
                <c:pt idx="25">
                  <c:v>102.22</c:v>
                </c:pt>
                <c:pt idx="26">
                  <c:v>102.61</c:v>
                </c:pt>
                <c:pt idx="27">
                  <c:v>103.07</c:v>
                </c:pt>
                <c:pt idx="28">
                  <c:v>104.12</c:v>
                </c:pt>
                <c:pt idx="29">
                  <c:v>104.15</c:v>
                </c:pt>
                <c:pt idx="30">
                  <c:v>103.27</c:v>
                </c:pt>
                <c:pt idx="31">
                  <c:v>103.29</c:v>
                </c:pt>
                <c:pt idx="32">
                  <c:v>103.84</c:v>
                </c:pt>
                <c:pt idx="33">
                  <c:v>104.21</c:v>
                </c:pt>
                <c:pt idx="34">
                  <c:v>104.31</c:v>
                </c:pt>
                <c:pt idx="35">
                  <c:v>103.68</c:v>
                </c:pt>
                <c:pt idx="36">
                  <c:v>102.78</c:v>
                </c:pt>
                <c:pt idx="37">
                  <c:v>103.5</c:v>
                </c:pt>
                <c:pt idx="38">
                  <c:v>104.23</c:v>
                </c:pt>
                <c:pt idx="39">
                  <c:v>104.93</c:v>
                </c:pt>
                <c:pt idx="40">
                  <c:v>105.75</c:v>
                </c:pt>
                <c:pt idx="41">
                  <c:v>106.1</c:v>
                </c:pt>
                <c:pt idx="42">
                  <c:v>105.38</c:v>
                </c:pt>
                <c:pt idx="43">
                  <c:v>105.79</c:v>
                </c:pt>
                <c:pt idx="44">
                  <c:v>105.64</c:v>
                </c:pt>
                <c:pt idx="45">
                  <c:v>105.74</c:v>
                </c:pt>
                <c:pt idx="46">
                  <c:v>105.77</c:v>
                </c:pt>
                <c:pt idx="47">
                  <c:v>105.71</c:v>
                </c:pt>
                <c:pt idx="48">
                  <c:v>105.15</c:v>
                </c:pt>
                <c:pt idx="49">
                  <c:v>105.56</c:v>
                </c:pt>
                <c:pt idx="50">
                  <c:v>104.91</c:v>
                </c:pt>
                <c:pt idx="51">
                  <c:v>103.56</c:v>
                </c:pt>
                <c:pt idx="52">
                  <c:v>104.3</c:v>
                </c:pt>
                <c:pt idx="53">
                  <c:v>105.21</c:v>
                </c:pt>
                <c:pt idx="54">
                  <c:v>105.05</c:v>
                </c:pt>
                <c:pt idx="55">
                  <c:v>105.02</c:v>
                </c:pt>
                <c:pt idx="56">
                  <c:v>104.85</c:v>
                </c:pt>
                <c:pt idx="57">
                  <c:v>105.2</c:v>
                </c:pt>
                <c:pt idx="58">
                  <c:v>104.56</c:v>
                </c:pt>
                <c:pt idx="59">
                  <c:v>104.48</c:v>
                </c:pt>
                <c:pt idx="60">
                  <c:v>104.2</c:v>
                </c:pt>
                <c:pt idx="61">
                  <c:v>104.41</c:v>
                </c:pt>
                <c:pt idx="62">
                  <c:v>105.04</c:v>
                </c:pt>
                <c:pt idx="63">
                  <c:v>105.85</c:v>
                </c:pt>
                <c:pt idx="64">
                  <c:v>106.62</c:v>
                </c:pt>
                <c:pt idx="65">
                  <c:v>107.03</c:v>
                </c:pt>
                <c:pt idx="66">
                  <c:v>107.1</c:v>
                </c:pt>
                <c:pt idx="67">
                  <c:v>107.19</c:v>
                </c:pt>
                <c:pt idx="68">
                  <c:v>107.72</c:v>
                </c:pt>
                <c:pt idx="69">
                  <c:v>108.9</c:v>
                </c:pt>
                <c:pt idx="70">
                  <c:v>109.71</c:v>
                </c:pt>
                <c:pt idx="71">
                  <c:v>109.83</c:v>
                </c:pt>
                <c:pt idx="72">
                  <c:v>110.48</c:v>
                </c:pt>
                <c:pt idx="73">
                  <c:v>111.73</c:v>
                </c:pt>
                <c:pt idx="74">
                  <c:v>111.3</c:v>
                </c:pt>
                <c:pt idx="75">
                  <c:v>113.63</c:v>
                </c:pt>
                <c:pt idx="76">
                  <c:v>115.91</c:v>
                </c:pt>
                <c:pt idx="77">
                  <c:v>118.61</c:v>
                </c:pt>
                <c:pt idx="78" formatCode="0.00">
                  <c:v>119.63</c:v>
                </c:pt>
                <c:pt idx="79" formatCode="0.00">
                  <c:v>119.51</c:v>
                </c:pt>
              </c:numCache>
            </c:numRef>
          </c:val>
          <c:smooth val="0"/>
          <c:extLst>
            <c:ext xmlns:c16="http://schemas.microsoft.com/office/drawing/2014/chart" uri="{C3380CC4-5D6E-409C-BE32-E72D297353CC}">
              <c16:uniqueId val="{00000019-6453-4FA6-8DF6-314D2B9EA34E}"/>
            </c:ext>
          </c:extLst>
        </c:ser>
        <c:ser>
          <c:idx val="25"/>
          <c:order val="25"/>
          <c:tx>
            <c:strRef>
              <c:f>Sheet1!$AB$1</c:f>
              <c:strCache>
                <c:ptCount val="1"/>
                <c:pt idx="0">
                  <c:v>SK</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Sheet1!$AB$2:$AB$81</c:f>
              <c:numCache>
                <c:formatCode>#,##0.00</c:formatCode>
                <c:ptCount val="80"/>
                <c:pt idx="0">
                  <c:v>99.24</c:v>
                </c:pt>
                <c:pt idx="1">
                  <c:v>99.37</c:v>
                </c:pt>
                <c:pt idx="2">
                  <c:v>99.38</c:v>
                </c:pt>
                <c:pt idx="3">
                  <c:v>99.74</c:v>
                </c:pt>
                <c:pt idx="4">
                  <c:v>99.69</c:v>
                </c:pt>
                <c:pt idx="5">
                  <c:v>99.82</c:v>
                </c:pt>
                <c:pt idx="6">
                  <c:v>99.41</c:v>
                </c:pt>
                <c:pt idx="7">
                  <c:v>99.27</c:v>
                </c:pt>
                <c:pt idx="8">
                  <c:v>99.3</c:v>
                </c:pt>
                <c:pt idx="9">
                  <c:v>99.58</c:v>
                </c:pt>
                <c:pt idx="10">
                  <c:v>99.67</c:v>
                </c:pt>
                <c:pt idx="11">
                  <c:v>99.75</c:v>
                </c:pt>
                <c:pt idx="12">
                  <c:v>100.02</c:v>
                </c:pt>
                <c:pt idx="13">
                  <c:v>100.55</c:v>
                </c:pt>
                <c:pt idx="14">
                  <c:v>100.42</c:v>
                </c:pt>
                <c:pt idx="15">
                  <c:v>100.56</c:v>
                </c:pt>
                <c:pt idx="16">
                  <c:v>100.82</c:v>
                </c:pt>
                <c:pt idx="17">
                  <c:v>100.82</c:v>
                </c:pt>
                <c:pt idx="18">
                  <c:v>100.87</c:v>
                </c:pt>
                <c:pt idx="19">
                  <c:v>100.88</c:v>
                </c:pt>
                <c:pt idx="20">
                  <c:v>101.05</c:v>
                </c:pt>
                <c:pt idx="21">
                  <c:v>101.4</c:v>
                </c:pt>
                <c:pt idx="22">
                  <c:v>101.73</c:v>
                </c:pt>
                <c:pt idx="23">
                  <c:v>101.71</c:v>
                </c:pt>
                <c:pt idx="24">
                  <c:v>102.59</c:v>
                </c:pt>
                <c:pt idx="25">
                  <c:v>102.75</c:v>
                </c:pt>
                <c:pt idx="26">
                  <c:v>102.95</c:v>
                </c:pt>
                <c:pt idx="27">
                  <c:v>103.56</c:v>
                </c:pt>
                <c:pt idx="28">
                  <c:v>103.57</c:v>
                </c:pt>
                <c:pt idx="29">
                  <c:v>103.7</c:v>
                </c:pt>
                <c:pt idx="30">
                  <c:v>103.53</c:v>
                </c:pt>
                <c:pt idx="31">
                  <c:v>103.77</c:v>
                </c:pt>
                <c:pt idx="32">
                  <c:v>103.81</c:v>
                </c:pt>
                <c:pt idx="33">
                  <c:v>103.9</c:v>
                </c:pt>
                <c:pt idx="34">
                  <c:v>103.76</c:v>
                </c:pt>
                <c:pt idx="35">
                  <c:v>103.61</c:v>
                </c:pt>
                <c:pt idx="36">
                  <c:v>104.86</c:v>
                </c:pt>
                <c:pt idx="37">
                  <c:v>105.09</c:v>
                </c:pt>
                <c:pt idx="38">
                  <c:v>105.78</c:v>
                </c:pt>
                <c:pt idx="39">
                  <c:v>106.01</c:v>
                </c:pt>
                <c:pt idx="40">
                  <c:v>106.39</c:v>
                </c:pt>
                <c:pt idx="41">
                  <c:v>106.49</c:v>
                </c:pt>
                <c:pt idx="42">
                  <c:v>106.64</c:v>
                </c:pt>
                <c:pt idx="43">
                  <c:v>106.87</c:v>
                </c:pt>
                <c:pt idx="44">
                  <c:v>106.97</c:v>
                </c:pt>
                <c:pt idx="45">
                  <c:v>106.87</c:v>
                </c:pt>
                <c:pt idx="46">
                  <c:v>107.05</c:v>
                </c:pt>
                <c:pt idx="47">
                  <c:v>106.89</c:v>
                </c:pt>
                <c:pt idx="48">
                  <c:v>108.23</c:v>
                </c:pt>
                <c:pt idx="49">
                  <c:v>108.37</c:v>
                </c:pt>
                <c:pt idx="50">
                  <c:v>108.34</c:v>
                </c:pt>
                <c:pt idx="51">
                  <c:v>108.26</c:v>
                </c:pt>
                <c:pt idx="52">
                  <c:v>108.58</c:v>
                </c:pt>
                <c:pt idx="53">
                  <c:v>108.46</c:v>
                </c:pt>
                <c:pt idx="54">
                  <c:v>108.54</c:v>
                </c:pt>
                <c:pt idx="55">
                  <c:v>108.41</c:v>
                </c:pt>
                <c:pt idx="56">
                  <c:v>108.45</c:v>
                </c:pt>
                <c:pt idx="57">
                  <c:v>108.61</c:v>
                </c:pt>
                <c:pt idx="58">
                  <c:v>108.71</c:v>
                </c:pt>
                <c:pt idx="59">
                  <c:v>108.65</c:v>
                </c:pt>
                <c:pt idx="60">
                  <c:v>109</c:v>
                </c:pt>
                <c:pt idx="61">
                  <c:v>109.31</c:v>
                </c:pt>
                <c:pt idx="62">
                  <c:v>109.93</c:v>
                </c:pt>
                <c:pt idx="63">
                  <c:v>110.1</c:v>
                </c:pt>
                <c:pt idx="64">
                  <c:v>110.78</c:v>
                </c:pt>
                <c:pt idx="65">
                  <c:v>111.19</c:v>
                </c:pt>
                <c:pt idx="66">
                  <c:v>111.7</c:v>
                </c:pt>
                <c:pt idx="67">
                  <c:v>111.97</c:v>
                </c:pt>
                <c:pt idx="68">
                  <c:v>112.82</c:v>
                </c:pt>
                <c:pt idx="69">
                  <c:v>113.4</c:v>
                </c:pt>
                <c:pt idx="70">
                  <c:v>113.96</c:v>
                </c:pt>
                <c:pt idx="71">
                  <c:v>114.15</c:v>
                </c:pt>
                <c:pt idx="72">
                  <c:v>117.37</c:v>
                </c:pt>
                <c:pt idx="73">
                  <c:v>118.36</c:v>
                </c:pt>
                <c:pt idx="74">
                  <c:v>120.43</c:v>
                </c:pt>
                <c:pt idx="75">
                  <c:v>122.06</c:v>
                </c:pt>
                <c:pt idx="76">
                  <c:v>123.82</c:v>
                </c:pt>
                <c:pt idx="77">
                  <c:v>125.21</c:v>
                </c:pt>
                <c:pt idx="78" formatCode="0.00">
                  <c:v>126.02</c:v>
                </c:pt>
                <c:pt idx="79" formatCode="0.00">
                  <c:v>126.91</c:v>
                </c:pt>
              </c:numCache>
            </c:numRef>
          </c:val>
          <c:smooth val="0"/>
          <c:extLst>
            <c:ext xmlns:c16="http://schemas.microsoft.com/office/drawing/2014/chart" uri="{C3380CC4-5D6E-409C-BE32-E72D297353CC}">
              <c16:uniqueId val="{0000001A-6453-4FA6-8DF6-314D2B9EA34E}"/>
            </c:ext>
          </c:extLst>
        </c:ser>
        <c:ser>
          <c:idx val="26"/>
          <c:order val="26"/>
          <c:tx>
            <c:strRef>
              <c:f>Sheet1!$AC$1</c:f>
              <c:strCache>
                <c:ptCount val="1"/>
                <c:pt idx="0">
                  <c:v>FI</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Sheet1!$AC$2:$AC$81</c:f>
              <c:numCache>
                <c:formatCode>#,##0.00</c:formatCode>
                <c:ptCount val="80"/>
                <c:pt idx="0">
                  <c:v>99.52</c:v>
                </c:pt>
                <c:pt idx="1">
                  <c:v>99.69</c:v>
                </c:pt>
                <c:pt idx="2">
                  <c:v>100.18</c:v>
                </c:pt>
                <c:pt idx="3">
                  <c:v>100.49</c:v>
                </c:pt>
                <c:pt idx="4">
                  <c:v>100.4</c:v>
                </c:pt>
                <c:pt idx="5">
                  <c:v>100.46</c:v>
                </c:pt>
                <c:pt idx="6">
                  <c:v>100.31</c:v>
                </c:pt>
                <c:pt idx="7">
                  <c:v>100.35</c:v>
                </c:pt>
                <c:pt idx="8">
                  <c:v>100.57</c:v>
                </c:pt>
                <c:pt idx="9">
                  <c:v>100.82</c:v>
                </c:pt>
                <c:pt idx="10">
                  <c:v>100.8</c:v>
                </c:pt>
                <c:pt idx="11">
                  <c:v>101.08</c:v>
                </c:pt>
                <c:pt idx="12">
                  <c:v>100.41</c:v>
                </c:pt>
                <c:pt idx="13">
                  <c:v>101.12</c:v>
                </c:pt>
                <c:pt idx="14">
                  <c:v>101.1</c:v>
                </c:pt>
                <c:pt idx="15">
                  <c:v>101.5</c:v>
                </c:pt>
                <c:pt idx="16">
                  <c:v>101.32</c:v>
                </c:pt>
                <c:pt idx="17">
                  <c:v>101.34</c:v>
                </c:pt>
                <c:pt idx="18">
                  <c:v>100.94</c:v>
                </c:pt>
                <c:pt idx="19">
                  <c:v>101.12</c:v>
                </c:pt>
                <c:pt idx="20">
                  <c:v>101.35</c:v>
                </c:pt>
                <c:pt idx="21">
                  <c:v>101.32</c:v>
                </c:pt>
                <c:pt idx="22">
                  <c:v>101.67</c:v>
                </c:pt>
                <c:pt idx="23">
                  <c:v>101.59</c:v>
                </c:pt>
                <c:pt idx="24">
                  <c:v>101.26</c:v>
                </c:pt>
                <c:pt idx="25">
                  <c:v>101.74</c:v>
                </c:pt>
                <c:pt idx="26">
                  <c:v>101.98</c:v>
                </c:pt>
                <c:pt idx="27">
                  <c:v>102.32</c:v>
                </c:pt>
                <c:pt idx="28">
                  <c:v>102.37</c:v>
                </c:pt>
                <c:pt idx="29">
                  <c:v>102.55</c:v>
                </c:pt>
                <c:pt idx="30">
                  <c:v>102.36</c:v>
                </c:pt>
                <c:pt idx="31">
                  <c:v>102.51</c:v>
                </c:pt>
                <c:pt idx="32">
                  <c:v>102.78</c:v>
                </c:pt>
                <c:pt idx="33">
                  <c:v>103.05</c:v>
                </c:pt>
                <c:pt idx="34">
                  <c:v>103.13</c:v>
                </c:pt>
                <c:pt idx="35">
                  <c:v>102.93</c:v>
                </c:pt>
                <c:pt idx="36">
                  <c:v>102.48</c:v>
                </c:pt>
                <c:pt idx="37">
                  <c:v>103.04</c:v>
                </c:pt>
                <c:pt idx="38">
                  <c:v>103.15</c:v>
                </c:pt>
                <c:pt idx="39">
                  <c:v>103.9</c:v>
                </c:pt>
                <c:pt idx="40">
                  <c:v>103.67</c:v>
                </c:pt>
                <c:pt idx="41">
                  <c:v>103.71</c:v>
                </c:pt>
                <c:pt idx="42">
                  <c:v>103.38</c:v>
                </c:pt>
                <c:pt idx="43">
                  <c:v>103.79</c:v>
                </c:pt>
                <c:pt idx="44">
                  <c:v>103.83</c:v>
                </c:pt>
                <c:pt idx="45">
                  <c:v>103.98</c:v>
                </c:pt>
                <c:pt idx="46">
                  <c:v>103.92</c:v>
                </c:pt>
                <c:pt idx="47">
                  <c:v>104.1</c:v>
                </c:pt>
                <c:pt idx="48">
                  <c:v>103.72</c:v>
                </c:pt>
                <c:pt idx="49">
                  <c:v>104.2</c:v>
                </c:pt>
                <c:pt idx="50">
                  <c:v>104.03</c:v>
                </c:pt>
                <c:pt idx="51">
                  <c:v>103.58</c:v>
                </c:pt>
                <c:pt idx="52">
                  <c:v>103.52</c:v>
                </c:pt>
                <c:pt idx="53">
                  <c:v>103.77</c:v>
                </c:pt>
                <c:pt idx="54">
                  <c:v>104.07</c:v>
                </c:pt>
                <c:pt idx="55">
                  <c:v>104.09</c:v>
                </c:pt>
                <c:pt idx="56">
                  <c:v>104.11</c:v>
                </c:pt>
                <c:pt idx="57">
                  <c:v>104.22</c:v>
                </c:pt>
                <c:pt idx="58">
                  <c:v>104.1</c:v>
                </c:pt>
                <c:pt idx="59">
                  <c:v>104.3</c:v>
                </c:pt>
                <c:pt idx="60">
                  <c:v>104.76</c:v>
                </c:pt>
                <c:pt idx="61">
                  <c:v>105.12</c:v>
                </c:pt>
                <c:pt idx="62">
                  <c:v>105.44</c:v>
                </c:pt>
                <c:pt idx="63">
                  <c:v>105.85</c:v>
                </c:pt>
                <c:pt idx="64">
                  <c:v>105.88</c:v>
                </c:pt>
                <c:pt idx="65">
                  <c:v>105.75</c:v>
                </c:pt>
                <c:pt idx="66">
                  <c:v>105.97</c:v>
                </c:pt>
                <c:pt idx="67">
                  <c:v>106</c:v>
                </c:pt>
                <c:pt idx="68">
                  <c:v>106.26</c:v>
                </c:pt>
                <c:pt idx="69">
                  <c:v>107.14</c:v>
                </c:pt>
                <c:pt idx="70">
                  <c:v>107.72</c:v>
                </c:pt>
                <c:pt idx="71">
                  <c:v>107.6</c:v>
                </c:pt>
                <c:pt idx="72">
                  <c:v>109.1</c:v>
                </c:pt>
                <c:pt idx="73">
                  <c:v>109.73</c:v>
                </c:pt>
                <c:pt idx="74">
                  <c:v>111.54</c:v>
                </c:pt>
                <c:pt idx="75">
                  <c:v>111.98</c:v>
                </c:pt>
                <c:pt idx="76">
                  <c:v>113.43</c:v>
                </c:pt>
                <c:pt idx="77">
                  <c:v>114.31</c:v>
                </c:pt>
                <c:pt idx="78" formatCode="0.00">
                  <c:v>114.49</c:v>
                </c:pt>
                <c:pt idx="79" formatCode="0.00">
                  <c:v>114.07</c:v>
                </c:pt>
              </c:numCache>
            </c:numRef>
          </c:val>
          <c:smooth val="0"/>
          <c:extLst>
            <c:ext xmlns:c16="http://schemas.microsoft.com/office/drawing/2014/chart" uri="{C3380CC4-5D6E-409C-BE32-E72D297353CC}">
              <c16:uniqueId val="{0000001B-6453-4FA6-8DF6-314D2B9EA34E}"/>
            </c:ext>
          </c:extLst>
        </c:ser>
        <c:ser>
          <c:idx val="27"/>
          <c:order val="27"/>
          <c:tx>
            <c:strRef>
              <c:f>Sheet1!$AD$1</c:f>
              <c:strCache>
                <c:ptCount val="1"/>
                <c:pt idx="0">
                  <c:v>SE</c:v>
                </c:pt>
              </c:strCache>
            </c:strRef>
          </c:tx>
          <c:marker>
            <c:symbol val="none"/>
          </c:marker>
          <c:cat>
            <c:multiLvlStrRef>
              <c:f>Sheet1!$A$2:$B$81</c:f>
              <c:multiLvlStrCache>
                <c:ptCount val="80"/>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pt idx="44">
                    <c:v>IX</c:v>
                  </c:pt>
                  <c:pt idx="45">
                    <c:v>X</c:v>
                  </c:pt>
                  <c:pt idx="46">
                    <c:v>XI</c:v>
                  </c:pt>
                  <c:pt idx="47">
                    <c:v>XII</c:v>
                  </c:pt>
                  <c:pt idx="48">
                    <c:v>I</c:v>
                  </c:pt>
                  <c:pt idx="49">
                    <c:v>II</c:v>
                  </c:pt>
                  <c:pt idx="50">
                    <c:v>III</c:v>
                  </c:pt>
                  <c:pt idx="51">
                    <c:v>IV</c:v>
                  </c:pt>
                  <c:pt idx="52">
                    <c:v>V</c:v>
                  </c:pt>
                  <c:pt idx="53">
                    <c:v>VI</c:v>
                  </c:pt>
                  <c:pt idx="54">
                    <c:v>VII</c:v>
                  </c:pt>
                  <c:pt idx="55">
                    <c:v>VIII</c:v>
                  </c:pt>
                  <c:pt idx="56">
                    <c:v>IX</c:v>
                  </c:pt>
                  <c:pt idx="57">
                    <c:v>X</c:v>
                  </c:pt>
                  <c:pt idx="58">
                    <c:v>XI</c:v>
                  </c:pt>
                  <c:pt idx="59">
                    <c:v>XII</c:v>
                  </c:pt>
                  <c:pt idx="60">
                    <c:v>I</c:v>
                  </c:pt>
                  <c:pt idx="61">
                    <c:v>II</c:v>
                  </c:pt>
                  <c:pt idx="62">
                    <c:v>III</c:v>
                  </c:pt>
                  <c:pt idx="63">
                    <c:v>IV</c:v>
                  </c:pt>
                  <c:pt idx="64">
                    <c:v>V</c:v>
                  </c:pt>
                  <c:pt idx="65">
                    <c:v>VI</c:v>
                  </c:pt>
                  <c:pt idx="66">
                    <c:v>VII</c:v>
                  </c:pt>
                  <c:pt idx="67">
                    <c:v>VIII</c:v>
                  </c:pt>
                  <c:pt idx="68">
                    <c:v>IX</c:v>
                  </c:pt>
                  <c:pt idx="69">
                    <c:v>X</c:v>
                  </c:pt>
                  <c:pt idx="70">
                    <c:v>XI</c:v>
                  </c:pt>
                  <c:pt idx="71">
                    <c:v>XII</c:v>
                  </c:pt>
                  <c:pt idx="72">
                    <c:v>I</c:v>
                  </c:pt>
                  <c:pt idx="73">
                    <c:v>II</c:v>
                  </c:pt>
                  <c:pt idx="74">
                    <c:v>III</c:v>
                  </c:pt>
                  <c:pt idx="75">
                    <c:v>IV</c:v>
                  </c:pt>
                  <c:pt idx="76">
                    <c:v>V</c:v>
                  </c:pt>
                  <c:pt idx="77">
                    <c:v>VI</c:v>
                  </c:pt>
                  <c:pt idx="78">
                    <c:v>VII</c:v>
                  </c:pt>
                  <c:pt idx="79">
                    <c:v>VIII</c:v>
                  </c:pt>
                </c:lvl>
                <c:lvl>
                  <c:pt idx="0">
                    <c:v>2016</c:v>
                  </c:pt>
                  <c:pt idx="12">
                    <c:v>2017</c:v>
                  </c:pt>
                  <c:pt idx="24">
                    <c:v>2018</c:v>
                  </c:pt>
                  <c:pt idx="36">
                    <c:v>2019</c:v>
                  </c:pt>
                  <c:pt idx="48">
                    <c:v>2020</c:v>
                  </c:pt>
                  <c:pt idx="60">
                    <c:v>2021</c:v>
                  </c:pt>
                  <c:pt idx="72">
                    <c:v>2022</c:v>
                  </c:pt>
                </c:lvl>
              </c:multiLvlStrCache>
            </c:multiLvlStrRef>
          </c:cat>
          <c:val>
            <c:numRef>
              <c:f>Sheet1!$AD$2:$AD$81</c:f>
              <c:numCache>
                <c:formatCode>#,##0.00</c:formatCode>
                <c:ptCount val="80"/>
                <c:pt idx="0">
                  <c:v>99.96</c:v>
                </c:pt>
                <c:pt idx="1">
                  <c:v>100.3</c:v>
                </c:pt>
                <c:pt idx="2">
                  <c:v>100.85</c:v>
                </c:pt>
                <c:pt idx="3">
                  <c:v>100.86</c:v>
                </c:pt>
                <c:pt idx="4">
                  <c:v>101.08</c:v>
                </c:pt>
                <c:pt idx="5">
                  <c:v>101.19</c:v>
                </c:pt>
                <c:pt idx="6">
                  <c:v>101.27</c:v>
                </c:pt>
                <c:pt idx="7">
                  <c:v>101.13</c:v>
                </c:pt>
                <c:pt idx="8">
                  <c:v>101.29</c:v>
                </c:pt>
                <c:pt idx="9">
                  <c:v>101.69</c:v>
                </c:pt>
                <c:pt idx="10">
                  <c:v>101.73</c:v>
                </c:pt>
                <c:pt idx="11">
                  <c:v>102.28</c:v>
                </c:pt>
                <c:pt idx="12">
                  <c:v>101.5</c:v>
                </c:pt>
                <c:pt idx="13">
                  <c:v>102.25</c:v>
                </c:pt>
                <c:pt idx="14">
                  <c:v>102.25</c:v>
                </c:pt>
                <c:pt idx="15">
                  <c:v>102.84</c:v>
                </c:pt>
                <c:pt idx="16">
                  <c:v>102.89</c:v>
                </c:pt>
                <c:pt idx="17">
                  <c:v>103</c:v>
                </c:pt>
                <c:pt idx="18">
                  <c:v>103.59</c:v>
                </c:pt>
                <c:pt idx="19">
                  <c:v>103.37</c:v>
                </c:pt>
                <c:pt idx="20">
                  <c:v>103.51</c:v>
                </c:pt>
                <c:pt idx="21">
                  <c:v>103.4</c:v>
                </c:pt>
                <c:pt idx="22">
                  <c:v>103.63</c:v>
                </c:pt>
                <c:pt idx="23">
                  <c:v>104.05</c:v>
                </c:pt>
                <c:pt idx="24">
                  <c:v>103.1</c:v>
                </c:pt>
                <c:pt idx="25">
                  <c:v>103.93</c:v>
                </c:pt>
                <c:pt idx="26">
                  <c:v>104.25</c:v>
                </c:pt>
                <c:pt idx="27">
                  <c:v>104.66</c:v>
                </c:pt>
                <c:pt idx="28">
                  <c:v>104.95</c:v>
                </c:pt>
                <c:pt idx="29">
                  <c:v>105.21</c:v>
                </c:pt>
                <c:pt idx="30">
                  <c:v>105.82</c:v>
                </c:pt>
                <c:pt idx="31">
                  <c:v>105.53</c:v>
                </c:pt>
                <c:pt idx="32">
                  <c:v>106.05</c:v>
                </c:pt>
                <c:pt idx="33">
                  <c:v>105.89</c:v>
                </c:pt>
                <c:pt idx="34">
                  <c:v>105.77</c:v>
                </c:pt>
                <c:pt idx="35">
                  <c:v>106.29</c:v>
                </c:pt>
                <c:pt idx="36">
                  <c:v>105.13</c:v>
                </c:pt>
                <c:pt idx="37">
                  <c:v>105.88</c:v>
                </c:pt>
                <c:pt idx="38">
                  <c:v>106.1</c:v>
                </c:pt>
                <c:pt idx="39">
                  <c:v>106.82</c:v>
                </c:pt>
                <c:pt idx="40">
                  <c:v>107.12</c:v>
                </c:pt>
                <c:pt idx="41">
                  <c:v>106.94</c:v>
                </c:pt>
                <c:pt idx="42">
                  <c:v>107.45</c:v>
                </c:pt>
                <c:pt idx="43">
                  <c:v>106.91</c:v>
                </c:pt>
                <c:pt idx="44">
                  <c:v>107.43</c:v>
                </c:pt>
                <c:pt idx="45">
                  <c:v>107.57</c:v>
                </c:pt>
                <c:pt idx="46">
                  <c:v>107.67</c:v>
                </c:pt>
                <c:pt idx="47">
                  <c:v>108.14</c:v>
                </c:pt>
                <c:pt idx="48">
                  <c:v>106.73</c:v>
                </c:pt>
                <c:pt idx="49">
                  <c:v>107.21</c:v>
                </c:pt>
                <c:pt idx="50">
                  <c:v>106.97</c:v>
                </c:pt>
                <c:pt idx="51">
                  <c:v>106.58</c:v>
                </c:pt>
                <c:pt idx="52">
                  <c:v>107.25</c:v>
                </c:pt>
                <c:pt idx="53">
                  <c:v>107.93</c:v>
                </c:pt>
                <c:pt idx="54">
                  <c:v>108.18</c:v>
                </c:pt>
                <c:pt idx="55">
                  <c:v>107.99</c:v>
                </c:pt>
                <c:pt idx="56">
                  <c:v>108.06</c:v>
                </c:pt>
                <c:pt idx="57">
                  <c:v>107.99</c:v>
                </c:pt>
                <c:pt idx="58">
                  <c:v>107.91</c:v>
                </c:pt>
                <c:pt idx="59">
                  <c:v>108.79</c:v>
                </c:pt>
                <c:pt idx="60">
                  <c:v>108.73</c:v>
                </c:pt>
                <c:pt idx="61">
                  <c:v>109.11</c:v>
                </c:pt>
                <c:pt idx="62">
                  <c:v>109.22</c:v>
                </c:pt>
                <c:pt idx="63">
                  <c:v>109.54</c:v>
                </c:pt>
                <c:pt idx="64">
                  <c:v>109.79</c:v>
                </c:pt>
                <c:pt idx="65">
                  <c:v>109.87</c:v>
                </c:pt>
                <c:pt idx="66">
                  <c:v>110.18</c:v>
                </c:pt>
                <c:pt idx="67">
                  <c:v>110.72</c:v>
                </c:pt>
                <c:pt idx="68">
                  <c:v>111.29</c:v>
                </c:pt>
                <c:pt idx="69">
                  <c:v>111.53</c:v>
                </c:pt>
                <c:pt idx="70">
                  <c:v>112.15</c:v>
                </c:pt>
                <c:pt idx="71">
                  <c:v>113.71</c:v>
                </c:pt>
                <c:pt idx="72">
                  <c:v>112.98</c:v>
                </c:pt>
                <c:pt idx="73">
                  <c:v>113.95</c:v>
                </c:pt>
                <c:pt idx="74">
                  <c:v>116.12</c:v>
                </c:pt>
                <c:pt idx="75">
                  <c:v>116.78</c:v>
                </c:pt>
                <c:pt idx="76">
                  <c:v>118.04</c:v>
                </c:pt>
                <c:pt idx="77" formatCode="General">
                  <c:v>119.61</c:v>
                </c:pt>
                <c:pt idx="78" formatCode="0.00">
                  <c:v>119.36</c:v>
                </c:pt>
              </c:numCache>
            </c:numRef>
          </c:val>
          <c:smooth val="0"/>
          <c:extLst>
            <c:ext xmlns:c16="http://schemas.microsoft.com/office/drawing/2014/chart" uri="{C3380CC4-5D6E-409C-BE32-E72D297353CC}">
              <c16:uniqueId val="{0000001C-6453-4FA6-8DF6-314D2B9EA34E}"/>
            </c:ext>
          </c:extLst>
        </c:ser>
        <c:dLbls>
          <c:showLegendKey val="0"/>
          <c:showVal val="0"/>
          <c:showCatName val="0"/>
          <c:showSerName val="0"/>
          <c:showPercent val="0"/>
          <c:showBubbleSize val="0"/>
        </c:dLbls>
        <c:smooth val="0"/>
        <c:axId val="39564032"/>
        <c:axId val="42197376"/>
      </c:lineChart>
      <c:catAx>
        <c:axId val="39564032"/>
        <c:scaling>
          <c:orientation val="minMax"/>
        </c:scaling>
        <c:delete val="0"/>
        <c:axPos val="b"/>
        <c:numFmt formatCode="General" sourceLinked="1"/>
        <c:majorTickMark val="none"/>
        <c:minorTickMark val="none"/>
        <c:tickLblPos val="low"/>
        <c:spPr>
          <a:ln w="3175"/>
        </c:spPr>
        <c:txPr>
          <a:bodyPr rot="0" vert="horz"/>
          <a:lstStyle/>
          <a:p>
            <a:pPr>
              <a:defRPr sz="1100"/>
            </a:pPr>
            <a:endParaRPr lang="lv-LV"/>
          </a:p>
        </c:txPr>
        <c:crossAx val="42197376"/>
        <c:crosses val="autoZero"/>
        <c:auto val="0"/>
        <c:lblAlgn val="ctr"/>
        <c:lblOffset val="0"/>
        <c:tickLblSkip val="2"/>
        <c:tickMarkSkip val="12"/>
        <c:noMultiLvlLbl val="1"/>
      </c:catAx>
      <c:valAx>
        <c:axId val="42197376"/>
        <c:scaling>
          <c:orientation val="minMax"/>
          <c:min val="95"/>
        </c:scaling>
        <c:delete val="0"/>
        <c:axPos val="l"/>
        <c:numFmt formatCode="0" sourceLinked="0"/>
        <c:majorTickMark val="out"/>
        <c:minorTickMark val="none"/>
        <c:tickLblPos val="nextTo"/>
        <c:spPr>
          <a:ln w="3175">
            <a:noFill/>
          </a:ln>
        </c:spPr>
        <c:txPr>
          <a:bodyPr rot="0" vert="horz"/>
          <a:lstStyle/>
          <a:p>
            <a:pPr>
              <a:defRPr sz="1100"/>
            </a:pPr>
            <a:endParaRPr lang="lv-LV"/>
          </a:p>
        </c:txPr>
        <c:crossAx val="39564032"/>
        <c:crosses val="autoZero"/>
        <c:crossBetween val="between"/>
      </c:valAx>
      <c:spPr>
        <a:noFill/>
        <a:ln w="24631">
          <a:noFill/>
        </a:ln>
      </c:spPr>
    </c:plotArea>
    <c:legend>
      <c:legendPos val="t"/>
      <c:layout>
        <c:manualLayout>
          <c:xMode val="edge"/>
          <c:yMode val="edge"/>
          <c:x val="0.1146627941125425"/>
          <c:y val="6.4584780386376203E-2"/>
          <c:w val="0.69101475920495381"/>
          <c:h val="0.10555507464908201"/>
        </c:manualLayout>
      </c:layout>
      <c:overlay val="0"/>
      <c:txPr>
        <a:bodyPr/>
        <a:lstStyle/>
        <a:p>
          <a:pPr>
            <a:defRPr sz="1050">
              <a:latin typeface="Garamond" panose="02020404030301010803" pitchFamily="18" charset="0"/>
            </a:defRPr>
          </a:pPr>
          <a:endParaRPr lang="lv-LV"/>
        </a:p>
      </c:txPr>
    </c:legend>
    <c:plotVisOnly val="1"/>
    <c:dispBlanksAs val="gap"/>
    <c:showDLblsOverMax val="0"/>
  </c:chart>
  <c:spPr>
    <a:noFill/>
    <a:ln>
      <a:noFill/>
    </a:ln>
  </c:spPr>
  <c:txPr>
    <a:bodyPr/>
    <a:lstStyle/>
    <a:p>
      <a:pPr>
        <a:defRPr sz="1400" b="0" i="0" u="none" strike="noStrike" baseline="0">
          <a:solidFill>
            <a:srgbClr val="000000"/>
          </a:solidFill>
          <a:latin typeface="Gill Sans Nova Cond Lt" panose="020B0306020104020203" pitchFamily="34" charset="0"/>
          <a:ea typeface="Arial"/>
          <a:cs typeface="Arial"/>
        </a:defRPr>
      </a:pPr>
      <a:endParaRPr lang="lv-LV"/>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88034215172889E-3"/>
          <c:y val="0.2053511333560728"/>
          <c:w val="0.66015551473772793"/>
          <c:h val="0.7900617553050159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9E2-4D73-87CE-EBD7F86248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A5-4538-975C-58CFD8243D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0A5-4538-975C-58CFD8243D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0A5-4538-975C-58CFD8243D8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0A5-4538-975C-58CFD8243D86}"/>
              </c:ext>
            </c:extLst>
          </c:dPt>
          <c:dLbls>
            <c:dLbl>
              <c:idx val="0"/>
              <c:showLegendKey val="0"/>
              <c:showVal val="1"/>
              <c:showCatName val="1"/>
              <c:showSerName val="0"/>
              <c:showPercent val="0"/>
              <c:showBubbleSize val="0"/>
              <c:extLst>
                <c:ext xmlns:c15="http://schemas.microsoft.com/office/drawing/2012/chart" uri="{CE6537A1-D6FC-4f65-9D91-7224C49458BB}">
                  <c15:layout>
                    <c:manualLayout>
                      <c:w val="0.23953237367126498"/>
                      <c:h val="0.29535476315986275"/>
                    </c:manualLayout>
                  </c15:layout>
                </c:ext>
                <c:ext xmlns:c16="http://schemas.microsoft.com/office/drawing/2014/chart" uri="{C3380CC4-5D6E-409C-BE32-E72D297353CC}">
                  <c16:uniqueId val="{00000002-49E2-4D73-87CE-EBD7F862482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Sheet1!$B$2:$B$6</c:f>
              <c:numCache>
                <c:formatCode>0%</c:formatCode>
                <c:ptCount val="5"/>
                <c:pt idx="0">
                  <c:v>0.14891953654331877</c:v>
                </c:pt>
                <c:pt idx="1">
                  <c:v>0.18448061580403319</c:v>
                </c:pt>
                <c:pt idx="2">
                  <c:v>0.1928396744577637</c:v>
                </c:pt>
                <c:pt idx="3">
                  <c:v>0.21486990337970571</c:v>
                </c:pt>
                <c:pt idx="4">
                  <c:v>0.2588902698151786</c:v>
                </c:pt>
              </c:numCache>
            </c:numRef>
          </c:val>
          <c:extLst>
            <c:ext xmlns:c16="http://schemas.microsoft.com/office/drawing/2014/chart" uri="{C3380CC4-5D6E-409C-BE32-E72D297353CC}">
              <c16:uniqueId val="{00000000-49E2-4D73-87CE-EBD7F862482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Sheet1!$B$2:$B$6</c:f>
              <c:numCache>
                <c:formatCode>0.00</c:formatCode>
                <c:ptCount val="5"/>
                <c:pt idx="0">
                  <c:v>4.25</c:v>
                </c:pt>
                <c:pt idx="1">
                  <c:v>6.67</c:v>
                </c:pt>
                <c:pt idx="2">
                  <c:v>6.72</c:v>
                </c:pt>
                <c:pt idx="3">
                  <c:v>9.25</c:v>
                </c:pt>
                <c:pt idx="4">
                  <c:v>27.12</c:v>
                </c:pt>
              </c:numCache>
            </c:numRef>
          </c:val>
          <c:extLst>
            <c:ext xmlns:c16="http://schemas.microsoft.com/office/drawing/2014/chart" uri="{C3380CC4-5D6E-409C-BE32-E72D297353CC}">
              <c16:uniqueId val="{00000000-2B25-43EC-B3EF-2332DD403C9D}"/>
            </c:ext>
          </c:extLst>
        </c:ser>
        <c:ser>
          <c:idx val="1"/>
          <c:order val="1"/>
          <c:tx>
            <c:strRef>
              <c:f>Sheet1!$C$1</c:f>
              <c:strCache>
                <c:ptCount val="1"/>
                <c:pt idx="0">
                  <c:v>2014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Sheet1!$C$2:$C$6</c:f>
              <c:numCache>
                <c:formatCode>0.00</c:formatCode>
                <c:ptCount val="5"/>
                <c:pt idx="0">
                  <c:v>5.16</c:v>
                </c:pt>
                <c:pt idx="1">
                  <c:v>9.2100000000000009</c:v>
                </c:pt>
                <c:pt idx="2">
                  <c:v>9.32</c:v>
                </c:pt>
                <c:pt idx="3">
                  <c:v>15.76</c:v>
                </c:pt>
                <c:pt idx="4">
                  <c:v>35.19</c:v>
                </c:pt>
              </c:numCache>
            </c:numRef>
          </c:val>
          <c:extLst>
            <c:ext xmlns:c16="http://schemas.microsoft.com/office/drawing/2014/chart" uri="{C3380CC4-5D6E-409C-BE32-E72D297353CC}">
              <c16:uniqueId val="{00000001-2B25-43EC-B3EF-2332DD403C9D}"/>
            </c:ext>
          </c:extLst>
        </c:ser>
        <c:ser>
          <c:idx val="2"/>
          <c:order val="2"/>
          <c:tx>
            <c:strRef>
              <c:f>Sheet1!$D$1</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Sheet1!$D$2:$D$6</c:f>
              <c:numCache>
                <c:formatCode>0.00</c:formatCode>
                <c:ptCount val="5"/>
                <c:pt idx="0">
                  <c:v>6.97</c:v>
                </c:pt>
                <c:pt idx="1">
                  <c:v>10.6</c:v>
                </c:pt>
                <c:pt idx="2">
                  <c:v>16.260000000000002</c:v>
                </c:pt>
                <c:pt idx="3">
                  <c:v>26.08</c:v>
                </c:pt>
                <c:pt idx="4">
                  <c:v>62.15</c:v>
                </c:pt>
              </c:numCache>
            </c:numRef>
          </c:val>
          <c:extLst>
            <c:ext xmlns:c16="http://schemas.microsoft.com/office/drawing/2014/chart" uri="{C3380CC4-5D6E-409C-BE32-E72D297353CC}">
              <c16:uniqueId val="{00000002-2B25-43EC-B3EF-2332DD403C9D}"/>
            </c:ext>
          </c:extLst>
        </c:ser>
        <c:dLbls>
          <c:showLegendKey val="0"/>
          <c:showVal val="0"/>
          <c:showCatName val="0"/>
          <c:showSerName val="0"/>
          <c:showPercent val="0"/>
          <c:showBubbleSize val="0"/>
        </c:dLbls>
        <c:gapWidth val="219"/>
        <c:overlap val="-27"/>
        <c:axId val="923722223"/>
        <c:axId val="923723471"/>
      </c:barChart>
      <c:catAx>
        <c:axId val="92372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923723471"/>
        <c:crosses val="autoZero"/>
        <c:auto val="1"/>
        <c:lblAlgn val="ctr"/>
        <c:lblOffset val="100"/>
        <c:noMultiLvlLbl val="0"/>
      </c:catAx>
      <c:valAx>
        <c:axId val="9237234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923722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88034215172889E-3"/>
          <c:y val="0.2053511333560728"/>
          <c:w val="0.66015551473772793"/>
          <c:h val="0.7900617553050159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9E2-4D73-87CE-EBD7F86248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38-437E-B932-01D0CF3C0A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38-437E-B932-01D0CF3C0A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B38-437E-B932-01D0CF3C0A9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B38-437E-B932-01D0CF3C0A98}"/>
              </c:ext>
            </c:extLst>
          </c:dPt>
          <c:dLbls>
            <c:dLbl>
              <c:idx val="0"/>
              <c:showLegendKey val="0"/>
              <c:showVal val="1"/>
              <c:showCatName val="1"/>
              <c:showSerName val="0"/>
              <c:showPercent val="0"/>
              <c:showBubbleSize val="0"/>
              <c:extLst>
                <c:ext xmlns:c15="http://schemas.microsoft.com/office/drawing/2012/chart" uri="{CE6537A1-D6FC-4f65-9D91-7224C49458BB}">
                  <c15:layout>
                    <c:manualLayout>
                      <c:w val="0.23953237367126498"/>
                      <c:h val="0.29535476315986275"/>
                    </c:manualLayout>
                  </c15:layout>
                </c:ext>
                <c:ext xmlns:c16="http://schemas.microsoft.com/office/drawing/2014/chart" uri="{C3380CC4-5D6E-409C-BE32-E72D297353CC}">
                  <c16:uniqueId val="{00000002-49E2-4D73-87CE-EBD7F862482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Sheet1!$B$2:$B$6</c:f>
              <c:numCache>
                <c:formatCode>0%</c:formatCode>
                <c:ptCount val="5"/>
                <c:pt idx="0">
                  <c:v>5.7103064066852366E-2</c:v>
                </c:pt>
                <c:pt idx="1">
                  <c:v>8.6842536457479927E-2</c:v>
                </c:pt>
                <c:pt idx="2">
                  <c:v>0.13321317384892678</c:v>
                </c:pt>
                <c:pt idx="3">
                  <c:v>0.21366541045387513</c:v>
                </c:pt>
                <c:pt idx="4">
                  <c:v>0.50917581517286581</c:v>
                </c:pt>
              </c:numCache>
            </c:numRef>
          </c:val>
          <c:extLst>
            <c:ext xmlns:c16="http://schemas.microsoft.com/office/drawing/2014/chart" uri="{C3380CC4-5D6E-409C-BE32-E72D297353CC}">
              <c16:uniqueId val="{00000000-49E2-4D73-87CE-EBD7F862482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Sheet1!$B$2:$B$6</c:f>
              <c:numCache>
                <c:formatCode>0.00</c:formatCode>
                <c:ptCount val="5"/>
                <c:pt idx="0">
                  <c:v>26.64</c:v>
                </c:pt>
                <c:pt idx="1">
                  <c:v>34.5</c:v>
                </c:pt>
                <c:pt idx="2">
                  <c:v>44.37</c:v>
                </c:pt>
                <c:pt idx="3">
                  <c:v>45.67</c:v>
                </c:pt>
                <c:pt idx="4">
                  <c:v>61.62</c:v>
                </c:pt>
              </c:numCache>
            </c:numRef>
          </c:val>
          <c:extLst>
            <c:ext xmlns:c16="http://schemas.microsoft.com/office/drawing/2014/chart" uri="{C3380CC4-5D6E-409C-BE32-E72D297353CC}">
              <c16:uniqueId val="{00000000-2B25-43EC-B3EF-2332DD403C9D}"/>
            </c:ext>
          </c:extLst>
        </c:ser>
        <c:ser>
          <c:idx val="1"/>
          <c:order val="1"/>
          <c:tx>
            <c:strRef>
              <c:f>Sheet1!$C$1</c:f>
              <c:strCache>
                <c:ptCount val="1"/>
                <c:pt idx="0">
                  <c:v>2014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Sheet1!$C$2:$C$6</c:f>
              <c:numCache>
                <c:formatCode>0.00</c:formatCode>
                <c:ptCount val="5"/>
                <c:pt idx="0">
                  <c:v>32.93</c:v>
                </c:pt>
                <c:pt idx="1">
                  <c:v>41.23</c:v>
                </c:pt>
                <c:pt idx="2">
                  <c:v>49.59</c:v>
                </c:pt>
                <c:pt idx="3">
                  <c:v>51.78</c:v>
                </c:pt>
                <c:pt idx="4">
                  <c:v>72.64</c:v>
                </c:pt>
              </c:numCache>
            </c:numRef>
          </c:val>
          <c:extLst>
            <c:ext xmlns:c16="http://schemas.microsoft.com/office/drawing/2014/chart" uri="{C3380CC4-5D6E-409C-BE32-E72D297353CC}">
              <c16:uniqueId val="{00000001-2B25-43EC-B3EF-2332DD403C9D}"/>
            </c:ext>
          </c:extLst>
        </c:ser>
        <c:ser>
          <c:idx val="2"/>
          <c:order val="2"/>
          <c:tx>
            <c:strRef>
              <c:f>Sheet1!$D$1</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Sheet1!$D$2:$D$6</c:f>
              <c:numCache>
                <c:formatCode>0.00</c:formatCode>
                <c:ptCount val="5"/>
                <c:pt idx="0">
                  <c:v>42.59</c:v>
                </c:pt>
                <c:pt idx="1">
                  <c:v>54.7</c:v>
                </c:pt>
                <c:pt idx="2">
                  <c:v>59.26</c:v>
                </c:pt>
                <c:pt idx="3">
                  <c:v>63.22</c:v>
                </c:pt>
                <c:pt idx="4">
                  <c:v>95.03</c:v>
                </c:pt>
              </c:numCache>
            </c:numRef>
          </c:val>
          <c:extLst>
            <c:ext xmlns:c16="http://schemas.microsoft.com/office/drawing/2014/chart" uri="{C3380CC4-5D6E-409C-BE32-E72D297353CC}">
              <c16:uniqueId val="{00000002-2B25-43EC-B3EF-2332DD403C9D}"/>
            </c:ext>
          </c:extLst>
        </c:ser>
        <c:dLbls>
          <c:showLegendKey val="0"/>
          <c:showVal val="0"/>
          <c:showCatName val="0"/>
          <c:showSerName val="0"/>
          <c:showPercent val="0"/>
          <c:showBubbleSize val="0"/>
        </c:dLbls>
        <c:gapWidth val="219"/>
        <c:overlap val="-27"/>
        <c:axId val="923722223"/>
        <c:axId val="923723471"/>
      </c:barChart>
      <c:catAx>
        <c:axId val="92372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923723471"/>
        <c:crosses val="autoZero"/>
        <c:auto val="1"/>
        <c:lblAlgn val="ctr"/>
        <c:lblOffset val="100"/>
        <c:noMultiLvlLbl val="0"/>
      </c:catAx>
      <c:valAx>
        <c:axId val="9237234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923722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88034215172889E-3"/>
          <c:y val="0.2053511333560728"/>
          <c:w val="0.66015551473772793"/>
          <c:h val="0.7900617553050159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9E2-4D73-87CE-EBD7F86248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1FD-4FD2-967D-4C062FA555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1FD-4FD2-967D-4C062FA555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1FD-4FD2-967D-4C062FA5550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1FD-4FD2-967D-4C062FA55507}"/>
              </c:ext>
            </c:extLst>
          </c:dPt>
          <c:dLbls>
            <c:dLbl>
              <c:idx val="0"/>
              <c:showLegendKey val="0"/>
              <c:showVal val="1"/>
              <c:showCatName val="1"/>
              <c:showSerName val="0"/>
              <c:showPercent val="0"/>
              <c:showBubbleSize val="0"/>
              <c:extLst>
                <c:ext xmlns:c15="http://schemas.microsoft.com/office/drawing/2012/chart" uri="{CE6537A1-D6FC-4f65-9D91-7224C49458BB}">
                  <c15:layout>
                    <c:manualLayout>
                      <c:w val="0.23953237367126498"/>
                      <c:h val="0.29535476315986275"/>
                    </c:manualLayout>
                  </c15:layout>
                </c:ext>
                <c:ext xmlns:c16="http://schemas.microsoft.com/office/drawing/2014/chart" uri="{C3380CC4-5D6E-409C-BE32-E72D297353CC}">
                  <c16:uniqueId val="{00000002-49E2-4D73-87CE-EBD7F862482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Sheet1!$B$2:$B$6</c:f>
              <c:numCache>
                <c:formatCode>0%</c:formatCode>
                <c:ptCount val="5"/>
                <c:pt idx="0">
                  <c:v>0.13529224904701398</c:v>
                </c:pt>
                <c:pt idx="1">
                  <c:v>0.17376111817026685</c:v>
                </c:pt>
                <c:pt idx="2">
                  <c:v>0.18824650571791612</c:v>
                </c:pt>
                <c:pt idx="3">
                  <c:v>0.2008259212198221</c:v>
                </c:pt>
                <c:pt idx="4">
                  <c:v>0.30187420584498093</c:v>
                </c:pt>
              </c:numCache>
            </c:numRef>
          </c:val>
          <c:extLst>
            <c:ext xmlns:c16="http://schemas.microsoft.com/office/drawing/2014/chart" uri="{C3380CC4-5D6E-409C-BE32-E72D297353CC}">
              <c16:uniqueId val="{00000000-49E2-4D73-87CE-EBD7F862482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Final!$A$4</c:f>
              <c:strCache>
                <c:ptCount val="1"/>
                <c:pt idx="0">
                  <c:v>HES</c:v>
                </c:pt>
              </c:strCache>
            </c:strRef>
          </c:tx>
          <c:spPr>
            <a:solidFill>
              <a:schemeClr val="accent1"/>
            </a:solidFill>
            <a:ln>
              <a:noFill/>
            </a:ln>
            <a:effectLst/>
          </c:spPr>
          <c:invertIfNegative val="0"/>
          <c:cat>
            <c:numRef>
              <c:f>Final!$B$3:$N$3</c:f>
              <c:numCache>
                <c:formatCode>General</c:formatCode>
                <c:ptCount val="13"/>
                <c:pt idx="0">
                  <c:v>2021</c:v>
                </c:pt>
                <c:pt idx="1">
                  <c:v>2022</c:v>
                </c:pt>
                <c:pt idx="2">
                  <c:v>2023</c:v>
                </c:pt>
                <c:pt idx="3">
                  <c:v>2024</c:v>
                </c:pt>
                <c:pt idx="4">
                  <c:v>2025</c:v>
                </c:pt>
                <c:pt idx="5">
                  <c:v>2026</c:v>
                </c:pt>
                <c:pt idx="6">
                  <c:v>2027</c:v>
                </c:pt>
                <c:pt idx="7">
                  <c:v>2028</c:v>
                </c:pt>
                <c:pt idx="8">
                  <c:v>2029</c:v>
                </c:pt>
                <c:pt idx="9">
                  <c:v>2030</c:v>
                </c:pt>
                <c:pt idx="10">
                  <c:v>2035</c:v>
                </c:pt>
                <c:pt idx="11">
                  <c:v>2040</c:v>
                </c:pt>
                <c:pt idx="12">
                  <c:v>2050</c:v>
                </c:pt>
              </c:numCache>
            </c:numRef>
          </c:cat>
          <c:val>
            <c:numRef>
              <c:f>Final!$B$4:$N$4</c:f>
              <c:numCache>
                <c:formatCode>0</c:formatCode>
                <c:ptCount val="13"/>
                <c:pt idx="0">
                  <c:v>1560</c:v>
                </c:pt>
                <c:pt idx="1">
                  <c:v>1560</c:v>
                </c:pt>
                <c:pt idx="2">
                  <c:v>1560</c:v>
                </c:pt>
                <c:pt idx="3">
                  <c:v>1560</c:v>
                </c:pt>
                <c:pt idx="4">
                  <c:v>1560</c:v>
                </c:pt>
                <c:pt idx="5">
                  <c:v>1560</c:v>
                </c:pt>
                <c:pt idx="6">
                  <c:v>1560</c:v>
                </c:pt>
                <c:pt idx="7">
                  <c:v>1560</c:v>
                </c:pt>
                <c:pt idx="8">
                  <c:v>1560</c:v>
                </c:pt>
                <c:pt idx="9">
                  <c:v>1560</c:v>
                </c:pt>
                <c:pt idx="10">
                  <c:v>1560</c:v>
                </c:pt>
                <c:pt idx="11">
                  <c:v>1560</c:v>
                </c:pt>
                <c:pt idx="12">
                  <c:v>1560</c:v>
                </c:pt>
              </c:numCache>
            </c:numRef>
          </c:val>
          <c:extLst>
            <c:ext xmlns:c16="http://schemas.microsoft.com/office/drawing/2014/chart" uri="{C3380CC4-5D6E-409C-BE32-E72D297353CC}">
              <c16:uniqueId val="{00000000-AD0E-4C7E-8CAA-05435B29DF71}"/>
            </c:ext>
          </c:extLst>
        </c:ser>
        <c:ser>
          <c:idx val="1"/>
          <c:order val="1"/>
          <c:tx>
            <c:strRef>
              <c:f>Final!$A$5</c:f>
              <c:strCache>
                <c:ptCount val="1"/>
                <c:pt idx="0">
                  <c:v>TEC CH4</c:v>
                </c:pt>
              </c:strCache>
            </c:strRef>
          </c:tx>
          <c:spPr>
            <a:solidFill>
              <a:schemeClr val="accent2"/>
            </a:solidFill>
            <a:ln>
              <a:noFill/>
            </a:ln>
            <a:effectLst/>
          </c:spPr>
          <c:invertIfNegative val="0"/>
          <c:cat>
            <c:numRef>
              <c:f>Final!$B$3:$N$3</c:f>
              <c:numCache>
                <c:formatCode>General</c:formatCode>
                <c:ptCount val="13"/>
                <c:pt idx="0">
                  <c:v>2021</c:v>
                </c:pt>
                <c:pt idx="1">
                  <c:v>2022</c:v>
                </c:pt>
                <c:pt idx="2">
                  <c:v>2023</c:v>
                </c:pt>
                <c:pt idx="3">
                  <c:v>2024</c:v>
                </c:pt>
                <c:pt idx="4">
                  <c:v>2025</c:v>
                </c:pt>
                <c:pt idx="5">
                  <c:v>2026</c:v>
                </c:pt>
                <c:pt idx="6">
                  <c:v>2027</c:v>
                </c:pt>
                <c:pt idx="7">
                  <c:v>2028</c:v>
                </c:pt>
                <c:pt idx="8">
                  <c:v>2029</c:v>
                </c:pt>
                <c:pt idx="9">
                  <c:v>2030</c:v>
                </c:pt>
                <c:pt idx="10">
                  <c:v>2035</c:v>
                </c:pt>
                <c:pt idx="11">
                  <c:v>2040</c:v>
                </c:pt>
                <c:pt idx="12">
                  <c:v>2050</c:v>
                </c:pt>
              </c:numCache>
            </c:numRef>
          </c:cat>
          <c:val>
            <c:numRef>
              <c:f>Final!$B$5:$N$5</c:f>
              <c:numCache>
                <c:formatCode>0</c:formatCode>
                <c:ptCount val="13"/>
                <c:pt idx="0">
                  <c:v>1040</c:v>
                </c:pt>
                <c:pt idx="1">
                  <c:v>1040</c:v>
                </c:pt>
                <c:pt idx="2">
                  <c:v>1040</c:v>
                </c:pt>
                <c:pt idx="3">
                  <c:v>1040</c:v>
                </c:pt>
                <c:pt idx="4">
                  <c:v>1040</c:v>
                </c:pt>
                <c:pt idx="5">
                  <c:v>1040</c:v>
                </c:pt>
                <c:pt idx="6">
                  <c:v>1040</c:v>
                </c:pt>
                <c:pt idx="7">
                  <c:v>1040</c:v>
                </c:pt>
                <c:pt idx="8">
                  <c:v>990</c:v>
                </c:pt>
                <c:pt idx="9">
                  <c:v>940</c:v>
                </c:pt>
                <c:pt idx="10">
                  <c:v>890</c:v>
                </c:pt>
                <c:pt idx="11">
                  <c:v>590</c:v>
                </c:pt>
                <c:pt idx="12">
                  <c:v>140</c:v>
                </c:pt>
              </c:numCache>
            </c:numRef>
          </c:val>
          <c:extLst>
            <c:ext xmlns:c16="http://schemas.microsoft.com/office/drawing/2014/chart" uri="{C3380CC4-5D6E-409C-BE32-E72D297353CC}">
              <c16:uniqueId val="{00000001-AD0E-4C7E-8CAA-05435B29DF71}"/>
            </c:ext>
          </c:extLst>
        </c:ser>
        <c:ser>
          <c:idx val="2"/>
          <c:order val="2"/>
          <c:tx>
            <c:strRef>
              <c:f>Final!$A$6</c:f>
              <c:strCache>
                <c:ptCount val="1"/>
                <c:pt idx="0">
                  <c:v>TEC H2</c:v>
                </c:pt>
              </c:strCache>
            </c:strRef>
          </c:tx>
          <c:spPr>
            <a:solidFill>
              <a:schemeClr val="accent3"/>
            </a:solidFill>
            <a:ln>
              <a:noFill/>
            </a:ln>
            <a:effectLst/>
          </c:spPr>
          <c:invertIfNegative val="0"/>
          <c:cat>
            <c:numRef>
              <c:f>Final!$B$3:$N$3</c:f>
              <c:numCache>
                <c:formatCode>General</c:formatCode>
                <c:ptCount val="13"/>
                <c:pt idx="0">
                  <c:v>2021</c:v>
                </c:pt>
                <c:pt idx="1">
                  <c:v>2022</c:v>
                </c:pt>
                <c:pt idx="2">
                  <c:v>2023</c:v>
                </c:pt>
                <c:pt idx="3">
                  <c:v>2024</c:v>
                </c:pt>
                <c:pt idx="4">
                  <c:v>2025</c:v>
                </c:pt>
                <c:pt idx="5">
                  <c:v>2026</c:v>
                </c:pt>
                <c:pt idx="6">
                  <c:v>2027</c:v>
                </c:pt>
                <c:pt idx="7">
                  <c:v>2028</c:v>
                </c:pt>
                <c:pt idx="8">
                  <c:v>2029</c:v>
                </c:pt>
                <c:pt idx="9">
                  <c:v>2030</c:v>
                </c:pt>
                <c:pt idx="10">
                  <c:v>2035</c:v>
                </c:pt>
                <c:pt idx="11">
                  <c:v>2040</c:v>
                </c:pt>
                <c:pt idx="12">
                  <c:v>2050</c:v>
                </c:pt>
              </c:numCache>
            </c:numRef>
          </c:cat>
          <c:val>
            <c:numRef>
              <c:f>Final!$B$6:$N$6</c:f>
              <c:numCache>
                <c:formatCode>0</c:formatCode>
                <c:ptCount val="13"/>
                <c:pt idx="0">
                  <c:v>0</c:v>
                </c:pt>
                <c:pt idx="1">
                  <c:v>0</c:v>
                </c:pt>
                <c:pt idx="2">
                  <c:v>0</c:v>
                </c:pt>
                <c:pt idx="3">
                  <c:v>0</c:v>
                </c:pt>
                <c:pt idx="4">
                  <c:v>0</c:v>
                </c:pt>
                <c:pt idx="5">
                  <c:v>1</c:v>
                </c:pt>
                <c:pt idx="6">
                  <c:v>1</c:v>
                </c:pt>
                <c:pt idx="7">
                  <c:v>1</c:v>
                </c:pt>
                <c:pt idx="8">
                  <c:v>51</c:v>
                </c:pt>
                <c:pt idx="9">
                  <c:v>101</c:v>
                </c:pt>
                <c:pt idx="10">
                  <c:v>151</c:v>
                </c:pt>
                <c:pt idx="11">
                  <c:v>451</c:v>
                </c:pt>
                <c:pt idx="12">
                  <c:v>901</c:v>
                </c:pt>
              </c:numCache>
            </c:numRef>
          </c:val>
          <c:extLst>
            <c:ext xmlns:c16="http://schemas.microsoft.com/office/drawing/2014/chart" uri="{C3380CC4-5D6E-409C-BE32-E72D297353CC}">
              <c16:uniqueId val="{00000002-AD0E-4C7E-8CAA-05435B29DF71}"/>
            </c:ext>
          </c:extLst>
        </c:ser>
        <c:ser>
          <c:idx val="3"/>
          <c:order val="3"/>
          <c:tx>
            <c:strRef>
              <c:f>Final!$A$7</c:f>
              <c:strCache>
                <c:ptCount val="1"/>
                <c:pt idx="0">
                  <c:v>VESon</c:v>
                </c:pt>
              </c:strCache>
            </c:strRef>
          </c:tx>
          <c:spPr>
            <a:solidFill>
              <a:srgbClr val="00B050"/>
            </a:solidFill>
            <a:ln>
              <a:noFill/>
            </a:ln>
            <a:effectLst/>
          </c:spPr>
          <c:invertIfNegative val="0"/>
          <c:cat>
            <c:numRef>
              <c:f>Final!$B$3:$N$3</c:f>
              <c:numCache>
                <c:formatCode>General</c:formatCode>
                <c:ptCount val="13"/>
                <c:pt idx="0">
                  <c:v>2021</c:v>
                </c:pt>
                <c:pt idx="1">
                  <c:v>2022</c:v>
                </c:pt>
                <c:pt idx="2">
                  <c:v>2023</c:v>
                </c:pt>
                <c:pt idx="3">
                  <c:v>2024</c:v>
                </c:pt>
                <c:pt idx="4">
                  <c:v>2025</c:v>
                </c:pt>
                <c:pt idx="5">
                  <c:v>2026</c:v>
                </c:pt>
                <c:pt idx="6">
                  <c:v>2027</c:v>
                </c:pt>
                <c:pt idx="7">
                  <c:v>2028</c:v>
                </c:pt>
                <c:pt idx="8">
                  <c:v>2029</c:v>
                </c:pt>
                <c:pt idx="9">
                  <c:v>2030</c:v>
                </c:pt>
                <c:pt idx="10">
                  <c:v>2035</c:v>
                </c:pt>
                <c:pt idx="11">
                  <c:v>2040</c:v>
                </c:pt>
                <c:pt idx="12">
                  <c:v>2050</c:v>
                </c:pt>
              </c:numCache>
            </c:numRef>
          </c:cat>
          <c:val>
            <c:numRef>
              <c:f>Final!$B$7:$N$7</c:f>
              <c:numCache>
                <c:formatCode>0</c:formatCode>
                <c:ptCount val="13"/>
                <c:pt idx="0">
                  <c:v>1.5</c:v>
                </c:pt>
                <c:pt idx="1">
                  <c:v>1.5</c:v>
                </c:pt>
                <c:pt idx="2">
                  <c:v>51.5</c:v>
                </c:pt>
                <c:pt idx="3">
                  <c:v>121.5</c:v>
                </c:pt>
                <c:pt idx="4">
                  <c:v>201.5</c:v>
                </c:pt>
                <c:pt idx="5">
                  <c:v>401.5</c:v>
                </c:pt>
                <c:pt idx="6">
                  <c:v>601.5</c:v>
                </c:pt>
                <c:pt idx="7">
                  <c:v>1001.5</c:v>
                </c:pt>
                <c:pt idx="8">
                  <c:v>1201.5</c:v>
                </c:pt>
                <c:pt idx="9">
                  <c:v>1201.5</c:v>
                </c:pt>
                <c:pt idx="10">
                  <c:v>1201.5</c:v>
                </c:pt>
                <c:pt idx="11">
                  <c:v>1201.5</c:v>
                </c:pt>
                <c:pt idx="12">
                  <c:v>1201.5</c:v>
                </c:pt>
              </c:numCache>
            </c:numRef>
          </c:val>
          <c:extLst>
            <c:ext xmlns:c16="http://schemas.microsoft.com/office/drawing/2014/chart" uri="{C3380CC4-5D6E-409C-BE32-E72D297353CC}">
              <c16:uniqueId val="{00000003-AD0E-4C7E-8CAA-05435B29DF71}"/>
            </c:ext>
          </c:extLst>
        </c:ser>
        <c:ser>
          <c:idx val="4"/>
          <c:order val="4"/>
          <c:tx>
            <c:strRef>
              <c:f>Final!$A$8</c:f>
              <c:strCache>
                <c:ptCount val="1"/>
                <c:pt idx="0">
                  <c:v>VESof</c:v>
                </c:pt>
              </c:strCache>
            </c:strRef>
          </c:tx>
          <c:spPr>
            <a:solidFill>
              <a:srgbClr val="004712">
                <a:lumMod val="25000"/>
                <a:lumOff val="75000"/>
              </a:srgbClr>
            </a:solidFill>
            <a:ln>
              <a:noFill/>
            </a:ln>
            <a:effectLst/>
          </c:spPr>
          <c:invertIfNegative val="0"/>
          <c:cat>
            <c:numRef>
              <c:f>Final!$B$3:$N$3</c:f>
              <c:numCache>
                <c:formatCode>General</c:formatCode>
                <c:ptCount val="13"/>
                <c:pt idx="0">
                  <c:v>2021</c:v>
                </c:pt>
                <c:pt idx="1">
                  <c:v>2022</c:v>
                </c:pt>
                <c:pt idx="2">
                  <c:v>2023</c:v>
                </c:pt>
                <c:pt idx="3">
                  <c:v>2024</c:v>
                </c:pt>
                <c:pt idx="4">
                  <c:v>2025</c:v>
                </c:pt>
                <c:pt idx="5">
                  <c:v>2026</c:v>
                </c:pt>
                <c:pt idx="6">
                  <c:v>2027</c:v>
                </c:pt>
                <c:pt idx="7">
                  <c:v>2028</c:v>
                </c:pt>
                <c:pt idx="8">
                  <c:v>2029</c:v>
                </c:pt>
                <c:pt idx="9">
                  <c:v>2030</c:v>
                </c:pt>
                <c:pt idx="10">
                  <c:v>2035</c:v>
                </c:pt>
                <c:pt idx="11">
                  <c:v>2040</c:v>
                </c:pt>
                <c:pt idx="12">
                  <c:v>2050</c:v>
                </c:pt>
              </c:numCache>
            </c:numRef>
          </c:cat>
          <c:val>
            <c:numRef>
              <c:f>Final!$B$8:$N$8</c:f>
              <c:numCache>
                <c:formatCode>0</c:formatCode>
                <c:ptCount val="13"/>
                <c:pt idx="0">
                  <c:v>0</c:v>
                </c:pt>
                <c:pt idx="1">
                  <c:v>0</c:v>
                </c:pt>
                <c:pt idx="2">
                  <c:v>0</c:v>
                </c:pt>
                <c:pt idx="3">
                  <c:v>0</c:v>
                </c:pt>
                <c:pt idx="4">
                  <c:v>0</c:v>
                </c:pt>
                <c:pt idx="5">
                  <c:v>0</c:v>
                </c:pt>
                <c:pt idx="6">
                  <c:v>0</c:v>
                </c:pt>
                <c:pt idx="7">
                  <c:v>0</c:v>
                </c:pt>
                <c:pt idx="8">
                  <c:v>0</c:v>
                </c:pt>
                <c:pt idx="9">
                  <c:v>500</c:v>
                </c:pt>
                <c:pt idx="10">
                  <c:v>1000</c:v>
                </c:pt>
                <c:pt idx="11">
                  <c:v>1500</c:v>
                </c:pt>
                <c:pt idx="12">
                  <c:v>1500</c:v>
                </c:pt>
              </c:numCache>
            </c:numRef>
          </c:val>
          <c:extLst>
            <c:ext xmlns:c16="http://schemas.microsoft.com/office/drawing/2014/chart" uri="{C3380CC4-5D6E-409C-BE32-E72D297353CC}">
              <c16:uniqueId val="{00000004-AD0E-4C7E-8CAA-05435B29DF71}"/>
            </c:ext>
          </c:extLst>
        </c:ser>
        <c:ser>
          <c:idx val="5"/>
          <c:order val="5"/>
          <c:tx>
            <c:strRef>
              <c:f>Final!$A$9</c:f>
              <c:strCache>
                <c:ptCount val="1"/>
                <c:pt idx="0">
                  <c:v>SES</c:v>
                </c:pt>
              </c:strCache>
            </c:strRef>
          </c:tx>
          <c:spPr>
            <a:solidFill>
              <a:srgbClr val="FFC000"/>
            </a:solidFill>
            <a:ln>
              <a:noFill/>
            </a:ln>
            <a:effectLst/>
          </c:spPr>
          <c:invertIfNegative val="0"/>
          <c:cat>
            <c:numRef>
              <c:f>Final!$B$3:$N$3</c:f>
              <c:numCache>
                <c:formatCode>General</c:formatCode>
                <c:ptCount val="13"/>
                <c:pt idx="0">
                  <c:v>2021</c:v>
                </c:pt>
                <c:pt idx="1">
                  <c:v>2022</c:v>
                </c:pt>
                <c:pt idx="2">
                  <c:v>2023</c:v>
                </c:pt>
                <c:pt idx="3">
                  <c:v>2024</c:v>
                </c:pt>
                <c:pt idx="4">
                  <c:v>2025</c:v>
                </c:pt>
                <c:pt idx="5">
                  <c:v>2026</c:v>
                </c:pt>
                <c:pt idx="6">
                  <c:v>2027</c:v>
                </c:pt>
                <c:pt idx="7">
                  <c:v>2028</c:v>
                </c:pt>
                <c:pt idx="8">
                  <c:v>2029</c:v>
                </c:pt>
                <c:pt idx="9">
                  <c:v>2030</c:v>
                </c:pt>
                <c:pt idx="10">
                  <c:v>2035</c:v>
                </c:pt>
                <c:pt idx="11">
                  <c:v>2040</c:v>
                </c:pt>
                <c:pt idx="12">
                  <c:v>2050</c:v>
                </c:pt>
              </c:numCache>
            </c:numRef>
          </c:cat>
          <c:val>
            <c:numRef>
              <c:f>Final!$B$9:$N$9</c:f>
              <c:numCache>
                <c:formatCode>0</c:formatCode>
                <c:ptCount val="13"/>
                <c:pt idx="0">
                  <c:v>1.5</c:v>
                </c:pt>
                <c:pt idx="1">
                  <c:v>11.5</c:v>
                </c:pt>
                <c:pt idx="2">
                  <c:v>36.5</c:v>
                </c:pt>
                <c:pt idx="3">
                  <c:v>76.5</c:v>
                </c:pt>
                <c:pt idx="4">
                  <c:v>116.5</c:v>
                </c:pt>
                <c:pt idx="5">
                  <c:v>196.5</c:v>
                </c:pt>
                <c:pt idx="6">
                  <c:v>296.5</c:v>
                </c:pt>
                <c:pt idx="7">
                  <c:v>396.5</c:v>
                </c:pt>
                <c:pt idx="8">
                  <c:v>496.5</c:v>
                </c:pt>
                <c:pt idx="9">
                  <c:v>596.5</c:v>
                </c:pt>
                <c:pt idx="10">
                  <c:v>796.5</c:v>
                </c:pt>
                <c:pt idx="11">
                  <c:v>996.5</c:v>
                </c:pt>
                <c:pt idx="12">
                  <c:v>1196.5</c:v>
                </c:pt>
              </c:numCache>
            </c:numRef>
          </c:val>
          <c:extLst>
            <c:ext xmlns:c16="http://schemas.microsoft.com/office/drawing/2014/chart" uri="{C3380CC4-5D6E-409C-BE32-E72D297353CC}">
              <c16:uniqueId val="{00000005-AD0E-4C7E-8CAA-05435B29DF71}"/>
            </c:ext>
          </c:extLst>
        </c:ser>
        <c:ser>
          <c:idx val="6"/>
          <c:order val="6"/>
          <c:tx>
            <c:strRef>
              <c:f>Final!$A$10</c:f>
              <c:strCache>
                <c:ptCount val="1"/>
                <c:pt idx="0">
                  <c:v>AES</c:v>
                </c:pt>
              </c:strCache>
            </c:strRef>
          </c:tx>
          <c:spPr>
            <a:solidFill>
              <a:schemeClr val="accent1">
                <a:lumMod val="60000"/>
              </a:schemeClr>
            </a:solidFill>
            <a:ln>
              <a:noFill/>
            </a:ln>
            <a:effectLst/>
          </c:spPr>
          <c:invertIfNegative val="0"/>
          <c:cat>
            <c:numRef>
              <c:f>Final!$B$3:$N$3</c:f>
              <c:numCache>
                <c:formatCode>General</c:formatCode>
                <c:ptCount val="13"/>
                <c:pt idx="0">
                  <c:v>2021</c:v>
                </c:pt>
                <c:pt idx="1">
                  <c:v>2022</c:v>
                </c:pt>
                <c:pt idx="2">
                  <c:v>2023</c:v>
                </c:pt>
                <c:pt idx="3">
                  <c:v>2024</c:v>
                </c:pt>
                <c:pt idx="4">
                  <c:v>2025</c:v>
                </c:pt>
                <c:pt idx="5">
                  <c:v>2026</c:v>
                </c:pt>
                <c:pt idx="6">
                  <c:v>2027</c:v>
                </c:pt>
                <c:pt idx="7">
                  <c:v>2028</c:v>
                </c:pt>
                <c:pt idx="8">
                  <c:v>2029</c:v>
                </c:pt>
                <c:pt idx="9">
                  <c:v>2030</c:v>
                </c:pt>
                <c:pt idx="10">
                  <c:v>2035</c:v>
                </c:pt>
                <c:pt idx="11">
                  <c:v>2040</c:v>
                </c:pt>
                <c:pt idx="12">
                  <c:v>2050</c:v>
                </c:pt>
              </c:numCache>
            </c:numRef>
          </c:cat>
          <c:val>
            <c:numRef>
              <c:f>Final!$B$10:$N$10</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300</c:v>
                </c:pt>
              </c:numCache>
            </c:numRef>
          </c:val>
          <c:extLst>
            <c:ext xmlns:c16="http://schemas.microsoft.com/office/drawing/2014/chart" uri="{C3380CC4-5D6E-409C-BE32-E72D297353CC}">
              <c16:uniqueId val="{00000006-AD0E-4C7E-8CAA-05435B29DF71}"/>
            </c:ext>
          </c:extLst>
        </c:ser>
        <c:dLbls>
          <c:showLegendKey val="0"/>
          <c:showVal val="0"/>
          <c:showCatName val="0"/>
          <c:showSerName val="0"/>
          <c:showPercent val="0"/>
          <c:showBubbleSize val="0"/>
        </c:dLbls>
        <c:gapWidth val="39"/>
        <c:overlap val="100"/>
        <c:axId val="548286600"/>
        <c:axId val="548286928"/>
      </c:barChart>
      <c:catAx>
        <c:axId val="54828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v-LV"/>
          </a:p>
        </c:txPr>
        <c:crossAx val="548286928"/>
        <c:crosses val="autoZero"/>
        <c:auto val="1"/>
        <c:lblAlgn val="ctr"/>
        <c:lblOffset val="100"/>
        <c:noMultiLvlLbl val="0"/>
      </c:catAx>
      <c:valAx>
        <c:axId val="54828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v-LV"/>
          </a:p>
        </c:txPr>
        <c:crossAx val="548286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31457631556766E-2"/>
          <c:y val="2.8231935443595452E-2"/>
          <c:w val="0.90510319297730679"/>
          <c:h val="0.75869706243051493"/>
        </c:manualLayout>
      </c:layout>
      <c:barChart>
        <c:barDir val="col"/>
        <c:grouping val="clustered"/>
        <c:varyColors val="0"/>
        <c:ser>
          <c:idx val="0"/>
          <c:order val="0"/>
          <c:tx>
            <c:strRef>
              <c:f>Sheet1!$C$1</c:f>
              <c:strCache>
                <c:ptCount val="1"/>
                <c:pt idx="0">
                  <c:v>12 mēnešu inflācija</c:v>
                </c:pt>
              </c:strCache>
            </c:strRef>
          </c:tx>
          <c:spPr>
            <a:ln>
              <a:noFill/>
            </a:ln>
          </c:spPr>
          <c:invertIfNegative val="0"/>
          <c:dLbls>
            <c:spPr>
              <a:noFill/>
              <a:ln>
                <a:noFill/>
              </a:ln>
              <a:effectLst/>
            </c:spPr>
            <c:txPr>
              <a:bodyPr wrap="square" lIns="38100" tIns="19050" rIns="38100" bIns="19050" anchor="ctr">
                <a:spAutoFit/>
              </a:bodyPr>
              <a:lstStyle/>
              <a:p>
                <a:pPr>
                  <a:defRPr sz="12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Sheet1!$A$2:$B$45</c:f>
              <c:multiLvlStrCache>
                <c:ptCount val="44"/>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pt idx="31">
                    <c:v>VIII</c:v>
                  </c:pt>
                  <c:pt idx="32">
                    <c:v>IX</c:v>
                  </c:pt>
                  <c:pt idx="33">
                    <c:v>X</c:v>
                  </c:pt>
                  <c:pt idx="34">
                    <c:v>XI</c:v>
                  </c:pt>
                  <c:pt idx="35">
                    <c:v>XII</c:v>
                  </c:pt>
                  <c:pt idx="36">
                    <c:v>I</c:v>
                  </c:pt>
                  <c:pt idx="37">
                    <c:v>II</c:v>
                  </c:pt>
                  <c:pt idx="38">
                    <c:v>III</c:v>
                  </c:pt>
                  <c:pt idx="39">
                    <c:v>IV</c:v>
                  </c:pt>
                  <c:pt idx="40">
                    <c:v>V</c:v>
                  </c:pt>
                  <c:pt idx="41">
                    <c:v>VI</c:v>
                  </c:pt>
                  <c:pt idx="42">
                    <c:v>VII</c:v>
                  </c:pt>
                  <c:pt idx="43">
                    <c:v>VIII</c:v>
                  </c:pt>
                </c:lvl>
                <c:lvl>
                  <c:pt idx="0">
                    <c:v>2019</c:v>
                  </c:pt>
                  <c:pt idx="12">
                    <c:v>2020</c:v>
                  </c:pt>
                  <c:pt idx="24">
                    <c:v>2021</c:v>
                  </c:pt>
                  <c:pt idx="36">
                    <c:v>2022</c:v>
                  </c:pt>
                </c:lvl>
              </c:multiLvlStrCache>
            </c:multiLvlStrRef>
          </c:cat>
          <c:val>
            <c:numRef>
              <c:f>Sheet1!$C$2:$C$45</c:f>
              <c:numCache>
                <c:formatCode>0.0</c:formatCode>
                <c:ptCount val="44"/>
                <c:pt idx="0">
                  <c:v>3</c:v>
                </c:pt>
                <c:pt idx="1">
                  <c:v>2.9</c:v>
                </c:pt>
                <c:pt idx="2">
                  <c:v>2.8</c:v>
                </c:pt>
                <c:pt idx="3">
                  <c:v>3.4</c:v>
                </c:pt>
                <c:pt idx="4">
                  <c:v>3.3</c:v>
                </c:pt>
                <c:pt idx="5">
                  <c:v>3</c:v>
                </c:pt>
                <c:pt idx="6">
                  <c:v>2.9</c:v>
                </c:pt>
                <c:pt idx="7">
                  <c:v>3.2</c:v>
                </c:pt>
                <c:pt idx="8">
                  <c:v>2.6</c:v>
                </c:pt>
                <c:pt idx="9">
                  <c:v>2.2999999999999998</c:v>
                </c:pt>
                <c:pt idx="10">
                  <c:v>2.1</c:v>
                </c:pt>
                <c:pt idx="11">
                  <c:v>2.2999999999999998</c:v>
                </c:pt>
                <c:pt idx="12">
                  <c:v>2.2000000000000002</c:v>
                </c:pt>
                <c:pt idx="13">
                  <c:v>2.2999999999999998</c:v>
                </c:pt>
                <c:pt idx="14">
                  <c:v>1.4</c:v>
                </c:pt>
                <c:pt idx="15">
                  <c:v>0</c:v>
                </c:pt>
                <c:pt idx="16">
                  <c:v>-0.6</c:v>
                </c:pt>
                <c:pt idx="17">
                  <c:v>-0.7</c:v>
                </c:pt>
                <c:pt idx="18">
                  <c:v>0.5</c:v>
                </c:pt>
                <c:pt idx="19">
                  <c:v>-0.2</c:v>
                </c:pt>
                <c:pt idx="20">
                  <c:v>-0.3</c:v>
                </c:pt>
                <c:pt idx="21">
                  <c:v>-0.7</c:v>
                </c:pt>
                <c:pt idx="22">
                  <c:v>-0.7</c:v>
                </c:pt>
                <c:pt idx="23">
                  <c:v>-0.5</c:v>
                </c:pt>
                <c:pt idx="24">
                  <c:v>-0.5</c:v>
                </c:pt>
                <c:pt idx="25">
                  <c:v>-0.2</c:v>
                </c:pt>
                <c:pt idx="26">
                  <c:v>0.3</c:v>
                </c:pt>
                <c:pt idx="27">
                  <c:v>1.7</c:v>
                </c:pt>
                <c:pt idx="28">
                  <c:v>2.6</c:v>
                </c:pt>
                <c:pt idx="29">
                  <c:v>2.7</c:v>
                </c:pt>
                <c:pt idx="30">
                  <c:v>2.8</c:v>
                </c:pt>
                <c:pt idx="31">
                  <c:v>3.7</c:v>
                </c:pt>
                <c:pt idx="32">
                  <c:v>4.8</c:v>
                </c:pt>
                <c:pt idx="33">
                  <c:v>6</c:v>
                </c:pt>
                <c:pt idx="34">
                  <c:v>7.5</c:v>
                </c:pt>
                <c:pt idx="35">
                  <c:v>7.9</c:v>
                </c:pt>
                <c:pt idx="36">
                  <c:v>7.4</c:v>
                </c:pt>
                <c:pt idx="37">
                  <c:v>8.6999999999999993</c:v>
                </c:pt>
                <c:pt idx="38">
                  <c:v>11.5</c:v>
                </c:pt>
                <c:pt idx="39">
                  <c:v>13</c:v>
                </c:pt>
                <c:pt idx="40">
                  <c:v>16.899999999999999</c:v>
                </c:pt>
                <c:pt idx="41">
                  <c:v>19.3</c:v>
                </c:pt>
                <c:pt idx="42">
                  <c:v>21.5</c:v>
                </c:pt>
                <c:pt idx="43">
                  <c:v>21.5</c:v>
                </c:pt>
              </c:numCache>
            </c:numRef>
          </c:val>
          <c:extLst>
            <c:ext xmlns:c16="http://schemas.microsoft.com/office/drawing/2014/chart" uri="{C3380CC4-5D6E-409C-BE32-E72D297353CC}">
              <c16:uniqueId val="{00000000-B83D-4A49-B7B8-9F626EBA9AB4}"/>
            </c:ext>
          </c:extLst>
        </c:ser>
        <c:dLbls>
          <c:showLegendKey val="0"/>
          <c:showVal val="0"/>
          <c:showCatName val="0"/>
          <c:showSerName val="0"/>
          <c:showPercent val="0"/>
          <c:showBubbleSize val="0"/>
        </c:dLbls>
        <c:gapWidth val="50"/>
        <c:axId val="39564032"/>
        <c:axId val="42197376"/>
      </c:barChart>
      <c:catAx>
        <c:axId val="39564032"/>
        <c:scaling>
          <c:orientation val="minMax"/>
        </c:scaling>
        <c:delete val="0"/>
        <c:axPos val="b"/>
        <c:numFmt formatCode="General" sourceLinked="1"/>
        <c:majorTickMark val="none"/>
        <c:minorTickMark val="none"/>
        <c:tickLblPos val="low"/>
        <c:spPr>
          <a:ln w="3175"/>
        </c:spPr>
        <c:txPr>
          <a:bodyPr rot="0" vert="horz"/>
          <a:lstStyle/>
          <a:p>
            <a:pPr>
              <a:defRPr sz="1100"/>
            </a:pPr>
            <a:endParaRPr lang="lv-LV"/>
          </a:p>
        </c:txPr>
        <c:crossAx val="42197376"/>
        <c:crosses val="autoZero"/>
        <c:auto val="0"/>
        <c:lblAlgn val="ctr"/>
        <c:lblOffset val="0"/>
        <c:noMultiLvlLbl val="1"/>
      </c:catAx>
      <c:valAx>
        <c:axId val="42197376"/>
        <c:scaling>
          <c:orientation val="minMax"/>
        </c:scaling>
        <c:delete val="0"/>
        <c:axPos val="l"/>
        <c:numFmt formatCode="0" sourceLinked="0"/>
        <c:majorTickMark val="out"/>
        <c:minorTickMark val="none"/>
        <c:tickLblPos val="nextTo"/>
        <c:spPr>
          <a:ln w="3175">
            <a:noFill/>
          </a:ln>
        </c:spPr>
        <c:txPr>
          <a:bodyPr rot="0" vert="horz"/>
          <a:lstStyle/>
          <a:p>
            <a:pPr>
              <a:defRPr sz="1100"/>
            </a:pPr>
            <a:endParaRPr lang="lv-LV"/>
          </a:p>
        </c:txPr>
        <c:crossAx val="39564032"/>
        <c:crosses val="autoZero"/>
        <c:crossBetween val="between"/>
        <c:majorUnit val="2"/>
      </c:valAx>
      <c:spPr>
        <a:noFill/>
        <a:ln w="24631">
          <a:noFill/>
        </a:ln>
      </c:spPr>
    </c:plotArea>
    <c:plotVisOnly val="1"/>
    <c:dispBlanksAs val="gap"/>
    <c:showDLblsOverMax val="0"/>
  </c:chart>
  <c:spPr>
    <a:noFill/>
    <a:ln>
      <a:noFill/>
    </a:ln>
  </c:spPr>
  <c:txPr>
    <a:bodyPr/>
    <a:lstStyle/>
    <a:p>
      <a:pPr>
        <a:defRPr sz="1400" b="0" i="0" u="none" strike="noStrike" baseline="0">
          <a:solidFill>
            <a:srgbClr val="000000"/>
          </a:solidFill>
          <a:latin typeface="Gill Sans Nova Cond Lt" panose="020B0306020104020203" pitchFamily="34" charset="0"/>
          <a:ea typeface="Arial"/>
          <a:cs typeface="Arial"/>
        </a:defRPr>
      </a:pPr>
      <a:endParaRPr lang="lv-LV"/>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96761283491063E-2"/>
          <c:y val="1.5296114301501787E-2"/>
          <c:w val="0.94803236420144288"/>
          <c:h val="0.48154860576638442"/>
        </c:manualLayout>
      </c:layout>
      <c:barChart>
        <c:barDir val="col"/>
        <c:grouping val="clustered"/>
        <c:varyColors val="0"/>
        <c:ser>
          <c:idx val="2"/>
          <c:order val="0"/>
          <c:tx>
            <c:strRef>
              <c:f>Sheet1!$B$1</c:f>
              <c:strCache>
                <c:ptCount val="1"/>
                <c:pt idx="0">
                  <c:v>2021.gada decembrī</c:v>
                </c:pt>
              </c:strCache>
            </c:strRef>
          </c:tx>
          <c:spPr>
            <a:solidFill>
              <a:srgbClr val="C00000"/>
            </a:solidFill>
          </c:spPr>
          <c:invertIfNegative val="0"/>
          <c:dPt>
            <c:idx val="0"/>
            <c:invertIfNegative val="0"/>
            <c:bubble3D val="0"/>
            <c:extLst>
              <c:ext xmlns:c16="http://schemas.microsoft.com/office/drawing/2014/chart" uri="{C3380CC4-5D6E-409C-BE32-E72D297353CC}">
                <c16:uniqueId val="{00000001-82E4-4D09-8943-2756D78716CD}"/>
              </c:ext>
            </c:extLst>
          </c:dPt>
          <c:dPt>
            <c:idx val="1"/>
            <c:invertIfNegative val="0"/>
            <c:bubble3D val="0"/>
            <c:extLst>
              <c:ext xmlns:c16="http://schemas.microsoft.com/office/drawing/2014/chart" uri="{C3380CC4-5D6E-409C-BE32-E72D297353CC}">
                <c16:uniqueId val="{00000003-82E4-4D09-8943-2756D78716CD}"/>
              </c:ext>
            </c:extLst>
          </c:dPt>
          <c:dPt>
            <c:idx val="2"/>
            <c:invertIfNegative val="0"/>
            <c:bubble3D val="0"/>
            <c:extLst>
              <c:ext xmlns:c16="http://schemas.microsoft.com/office/drawing/2014/chart" uri="{C3380CC4-5D6E-409C-BE32-E72D297353CC}">
                <c16:uniqueId val="{00000005-82E4-4D09-8943-2756D78716CD}"/>
              </c:ext>
            </c:extLst>
          </c:dPt>
          <c:dPt>
            <c:idx val="3"/>
            <c:invertIfNegative val="0"/>
            <c:bubble3D val="0"/>
            <c:extLst>
              <c:ext xmlns:c16="http://schemas.microsoft.com/office/drawing/2014/chart" uri="{C3380CC4-5D6E-409C-BE32-E72D297353CC}">
                <c16:uniqueId val="{00000007-82E4-4D09-8943-2756D78716CD}"/>
              </c:ext>
            </c:extLst>
          </c:dPt>
          <c:dPt>
            <c:idx val="4"/>
            <c:invertIfNegative val="0"/>
            <c:bubble3D val="0"/>
            <c:extLst>
              <c:ext xmlns:c16="http://schemas.microsoft.com/office/drawing/2014/chart" uri="{C3380CC4-5D6E-409C-BE32-E72D297353CC}">
                <c16:uniqueId val="{00000009-82E4-4D09-8943-2756D78716CD}"/>
              </c:ext>
            </c:extLst>
          </c:dPt>
          <c:dPt>
            <c:idx val="5"/>
            <c:invertIfNegative val="0"/>
            <c:bubble3D val="0"/>
            <c:extLst>
              <c:ext xmlns:c16="http://schemas.microsoft.com/office/drawing/2014/chart" uri="{C3380CC4-5D6E-409C-BE32-E72D297353CC}">
                <c16:uniqueId val="{0000000B-82E4-4D09-8943-2756D78716CD}"/>
              </c:ext>
            </c:extLst>
          </c:dPt>
          <c:dPt>
            <c:idx val="6"/>
            <c:invertIfNegative val="0"/>
            <c:bubble3D val="0"/>
            <c:extLst>
              <c:ext xmlns:c16="http://schemas.microsoft.com/office/drawing/2014/chart" uri="{C3380CC4-5D6E-409C-BE32-E72D297353CC}">
                <c16:uniqueId val="{0000000D-82E4-4D09-8943-2756D78716CD}"/>
              </c:ext>
            </c:extLst>
          </c:dPt>
          <c:dPt>
            <c:idx val="7"/>
            <c:invertIfNegative val="0"/>
            <c:bubble3D val="0"/>
            <c:extLst>
              <c:ext xmlns:c16="http://schemas.microsoft.com/office/drawing/2014/chart" uri="{C3380CC4-5D6E-409C-BE32-E72D297353CC}">
                <c16:uniqueId val="{0000000F-82E4-4D09-8943-2756D78716CD}"/>
              </c:ext>
            </c:extLst>
          </c:dPt>
          <c:dPt>
            <c:idx val="8"/>
            <c:invertIfNegative val="0"/>
            <c:bubble3D val="0"/>
            <c:extLst>
              <c:ext xmlns:c16="http://schemas.microsoft.com/office/drawing/2014/chart" uri="{C3380CC4-5D6E-409C-BE32-E72D297353CC}">
                <c16:uniqueId val="{00000011-82E4-4D09-8943-2756D78716CD}"/>
              </c:ext>
            </c:extLst>
          </c:dPt>
          <c:dPt>
            <c:idx val="9"/>
            <c:invertIfNegative val="0"/>
            <c:bubble3D val="0"/>
            <c:extLst>
              <c:ext xmlns:c16="http://schemas.microsoft.com/office/drawing/2014/chart" uri="{C3380CC4-5D6E-409C-BE32-E72D297353CC}">
                <c16:uniqueId val="{00000013-82E4-4D09-8943-2756D78716CD}"/>
              </c:ext>
            </c:extLst>
          </c:dPt>
          <c:dPt>
            <c:idx val="20"/>
            <c:invertIfNegative val="0"/>
            <c:bubble3D val="0"/>
            <c:extLst>
              <c:ext xmlns:c16="http://schemas.microsoft.com/office/drawing/2014/chart" uri="{C3380CC4-5D6E-409C-BE32-E72D297353CC}">
                <c16:uniqueId val="{00000020-82E4-4D09-8943-2756D78716C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Sheet1!$A$2:$A$22</c:f>
              <c:strCache>
                <c:ptCount val="21"/>
                <c:pt idx="0">
                  <c:v>Elektroenerģija</c:v>
                </c:pt>
                <c:pt idx="1">
                  <c:v>Dīzeļdegviela</c:v>
                </c:pt>
                <c:pt idx="2">
                  <c:v>Siltumenerģija</c:v>
                </c:pt>
                <c:pt idx="3">
                  <c:v>Benzīns</c:v>
                </c:pt>
                <c:pt idx="4">
                  <c:v>Dabasgāze</c:v>
                </c:pt>
                <c:pt idx="5">
                  <c:v>Svaigi dārzeņi</c:v>
                </c:pt>
                <c:pt idx="6">
                  <c:v>Siers un biezpiens</c:v>
                </c:pt>
                <c:pt idx="7">
                  <c:v>Maize</c:v>
                </c:pt>
                <c:pt idx="8">
                  <c:v>Piens</c:v>
                </c:pt>
                <c:pt idx="9">
                  <c:v>Milti un graudaugi</c:v>
                </c:pt>
                <c:pt idx="10">
                  <c:v>…</c:v>
                </c:pt>
                <c:pt idx="11">
                  <c:v>Gludekļi</c:v>
                </c:pt>
                <c:pt idx="12">
                  <c:v>Kafija</c:v>
                </c:pt>
                <c:pt idx="13">
                  <c:v>Trauki</c:v>
                </c:pt>
                <c:pt idx="14">
                  <c:v>Dzērieni ar nelielu alkohola saturu</c:v>
                </c:pt>
                <c:pt idx="15">
                  <c:v>Daiļliteratūras grāmatas</c:v>
                </c:pt>
                <c:pt idx="16">
                  <c:v>Šokolāde</c:v>
                </c:pt>
                <c:pt idx="17">
                  <c:v>Pirmsskolas izglītība</c:v>
                </c:pt>
                <c:pt idx="18">
                  <c:v>Personālie datori</c:v>
                </c:pt>
                <c:pt idx="19">
                  <c:v>Farmaceitiskie produkti</c:v>
                </c:pt>
                <c:pt idx="20">
                  <c:v>Cūkgaļa</c:v>
                </c:pt>
              </c:strCache>
            </c:strRef>
          </c:cat>
          <c:val>
            <c:numRef>
              <c:f>Sheet1!$B$2:$B$22</c:f>
              <c:numCache>
                <c:formatCode>0.00</c:formatCode>
                <c:ptCount val="21"/>
                <c:pt idx="0">
                  <c:v>1.0137</c:v>
                </c:pt>
                <c:pt idx="1">
                  <c:v>0.85260000000000002</c:v>
                </c:pt>
                <c:pt idx="2">
                  <c:v>0.81030000000000002</c:v>
                </c:pt>
                <c:pt idx="3">
                  <c:v>0.63580000000000003</c:v>
                </c:pt>
                <c:pt idx="4">
                  <c:v>0.41039999999999999</c:v>
                </c:pt>
                <c:pt idx="5">
                  <c:v>0.27450000000000002</c:v>
                </c:pt>
                <c:pt idx="6">
                  <c:v>0.17219999999999999</c:v>
                </c:pt>
                <c:pt idx="7">
                  <c:v>0.16</c:v>
                </c:pt>
                <c:pt idx="8">
                  <c:v>0.15040000000000001</c:v>
                </c:pt>
                <c:pt idx="9">
                  <c:v>0.14649999999999999</c:v>
                </c:pt>
                <c:pt idx="11">
                  <c:v>-1.8E-3</c:v>
                </c:pt>
                <c:pt idx="12">
                  <c:v>-2.5999999999999999E-3</c:v>
                </c:pt>
                <c:pt idx="13">
                  <c:v>-2.8E-3</c:v>
                </c:pt>
                <c:pt idx="14">
                  <c:v>-3.0999999999999999E-3</c:v>
                </c:pt>
                <c:pt idx="15">
                  <c:v>-4.1999999999999997E-3</c:v>
                </c:pt>
                <c:pt idx="16">
                  <c:v>-6.0000000000000001E-3</c:v>
                </c:pt>
                <c:pt idx="17">
                  <c:v>-7.1999999999999998E-3</c:v>
                </c:pt>
                <c:pt idx="18">
                  <c:v>-1.12E-2</c:v>
                </c:pt>
                <c:pt idx="19">
                  <c:v>-1.1599999999999999E-2</c:v>
                </c:pt>
                <c:pt idx="20">
                  <c:v>-0.11990000000000001</c:v>
                </c:pt>
              </c:numCache>
            </c:numRef>
          </c:val>
          <c:extLst>
            <c:ext xmlns:c16="http://schemas.microsoft.com/office/drawing/2014/chart" uri="{C3380CC4-5D6E-409C-BE32-E72D297353CC}">
              <c16:uniqueId val="{00000021-82E4-4D09-8943-2756D78716CD}"/>
            </c:ext>
          </c:extLst>
        </c:ser>
        <c:ser>
          <c:idx val="0"/>
          <c:order val="1"/>
          <c:tx>
            <c:strRef>
              <c:f>Sheet1!$C$1</c:f>
              <c:strCache>
                <c:ptCount val="1"/>
                <c:pt idx="0">
                  <c:v>2022.gada augustā</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Sheet1!$A$2:$A$22</c:f>
              <c:strCache>
                <c:ptCount val="21"/>
                <c:pt idx="0">
                  <c:v>Elektroenerģija</c:v>
                </c:pt>
                <c:pt idx="1">
                  <c:v>Dīzeļdegviela</c:v>
                </c:pt>
                <c:pt idx="2">
                  <c:v>Siltumenerģija</c:v>
                </c:pt>
                <c:pt idx="3">
                  <c:v>Benzīns</c:v>
                </c:pt>
                <c:pt idx="4">
                  <c:v>Dabasgāze</c:v>
                </c:pt>
                <c:pt idx="5">
                  <c:v>Svaigi dārzeņi</c:v>
                </c:pt>
                <c:pt idx="6">
                  <c:v>Siers un biezpiens</c:v>
                </c:pt>
                <c:pt idx="7">
                  <c:v>Maize</c:v>
                </c:pt>
                <c:pt idx="8">
                  <c:v>Piens</c:v>
                </c:pt>
                <c:pt idx="9">
                  <c:v>Milti un graudaugi</c:v>
                </c:pt>
                <c:pt idx="10">
                  <c:v>…</c:v>
                </c:pt>
                <c:pt idx="11">
                  <c:v>Gludekļi</c:v>
                </c:pt>
                <c:pt idx="12">
                  <c:v>Kafija</c:v>
                </c:pt>
                <c:pt idx="13">
                  <c:v>Trauki</c:v>
                </c:pt>
                <c:pt idx="14">
                  <c:v>Dzērieni ar nelielu alkohola saturu</c:v>
                </c:pt>
                <c:pt idx="15">
                  <c:v>Daiļliteratūras grāmatas</c:v>
                </c:pt>
                <c:pt idx="16">
                  <c:v>Šokolāde</c:v>
                </c:pt>
                <c:pt idx="17">
                  <c:v>Pirmsskolas izglītība</c:v>
                </c:pt>
                <c:pt idx="18">
                  <c:v>Personālie datori</c:v>
                </c:pt>
                <c:pt idx="19">
                  <c:v>Farmaceitiskie produkti</c:v>
                </c:pt>
                <c:pt idx="20">
                  <c:v>Cūkgaļa</c:v>
                </c:pt>
              </c:strCache>
            </c:strRef>
          </c:cat>
          <c:val>
            <c:numRef>
              <c:f>Sheet1!$C$2:$C$22</c:f>
              <c:numCache>
                <c:formatCode>0.00</c:formatCode>
                <c:ptCount val="21"/>
                <c:pt idx="0">
                  <c:v>3.6144000000000003</c:v>
                </c:pt>
                <c:pt idx="1">
                  <c:v>1.6020000000000001</c:v>
                </c:pt>
                <c:pt idx="2">
                  <c:v>2.3959999999999999</c:v>
                </c:pt>
                <c:pt idx="3">
                  <c:v>1.022</c:v>
                </c:pt>
                <c:pt idx="4">
                  <c:v>1.2069000000000001</c:v>
                </c:pt>
                <c:pt idx="5">
                  <c:v>0.2752</c:v>
                </c:pt>
                <c:pt idx="6">
                  <c:v>0.55649999999999999</c:v>
                </c:pt>
                <c:pt idx="7">
                  <c:v>0.60799999999999998</c:v>
                </c:pt>
                <c:pt idx="8">
                  <c:v>0.36090000000000005</c:v>
                </c:pt>
                <c:pt idx="9">
                  <c:v>0.42359999999999998</c:v>
                </c:pt>
                <c:pt idx="11">
                  <c:v>4.3E-3</c:v>
                </c:pt>
                <c:pt idx="12">
                  <c:v>0.44200000000000006</c:v>
                </c:pt>
                <c:pt idx="13">
                  <c:v>2.1600000000000005E-2</c:v>
                </c:pt>
                <c:pt idx="14">
                  <c:v>6.5000000000000006E-3</c:v>
                </c:pt>
                <c:pt idx="15">
                  <c:v>3.3000000000000004E-3</c:v>
                </c:pt>
                <c:pt idx="16">
                  <c:v>0.1128</c:v>
                </c:pt>
                <c:pt idx="17">
                  <c:v>-3.4799999999999998E-2</c:v>
                </c:pt>
                <c:pt idx="18">
                  <c:v>5.5999999999999999E-3</c:v>
                </c:pt>
                <c:pt idx="19">
                  <c:v>0.13719999999999999</c:v>
                </c:pt>
                <c:pt idx="20">
                  <c:v>0.06</c:v>
                </c:pt>
              </c:numCache>
            </c:numRef>
          </c:val>
          <c:extLst>
            <c:ext xmlns:c16="http://schemas.microsoft.com/office/drawing/2014/chart" uri="{C3380CC4-5D6E-409C-BE32-E72D297353CC}">
              <c16:uniqueId val="{00000000-41A8-475E-B8B6-10BBD2DA7C0D}"/>
            </c:ext>
          </c:extLst>
        </c:ser>
        <c:dLbls>
          <c:showLegendKey val="0"/>
          <c:showVal val="0"/>
          <c:showCatName val="0"/>
          <c:showSerName val="0"/>
          <c:showPercent val="0"/>
          <c:showBubbleSize val="0"/>
        </c:dLbls>
        <c:gapWidth val="40"/>
        <c:axId val="487361712"/>
        <c:axId val="487350344"/>
      </c:barChart>
      <c:catAx>
        <c:axId val="487361712"/>
        <c:scaling>
          <c:orientation val="minMax"/>
        </c:scaling>
        <c:delete val="0"/>
        <c:axPos val="b"/>
        <c:numFmt formatCode="General" sourceLinked="1"/>
        <c:majorTickMark val="none"/>
        <c:minorTickMark val="none"/>
        <c:tickLblPos val="low"/>
        <c:spPr>
          <a:ln w="3175"/>
        </c:spPr>
        <c:txPr>
          <a:bodyPr rot="-5400000" vert="horz"/>
          <a:lstStyle/>
          <a:p>
            <a:pPr>
              <a:defRPr sz="1200"/>
            </a:pPr>
            <a:endParaRPr lang="lv-LV"/>
          </a:p>
        </c:txPr>
        <c:crossAx val="487350344"/>
        <c:crosses val="autoZero"/>
        <c:auto val="1"/>
        <c:lblAlgn val="ctr"/>
        <c:lblOffset val="100"/>
        <c:noMultiLvlLbl val="0"/>
      </c:catAx>
      <c:valAx>
        <c:axId val="487350344"/>
        <c:scaling>
          <c:orientation val="minMax"/>
        </c:scaling>
        <c:delete val="0"/>
        <c:axPos val="l"/>
        <c:numFmt formatCode="0.0" sourceLinked="0"/>
        <c:majorTickMark val="out"/>
        <c:minorTickMark val="none"/>
        <c:tickLblPos val="nextTo"/>
        <c:spPr>
          <a:ln w="3175">
            <a:noFill/>
          </a:ln>
        </c:spPr>
        <c:txPr>
          <a:bodyPr rot="0" vert="horz"/>
          <a:lstStyle/>
          <a:p>
            <a:pPr>
              <a:defRPr/>
            </a:pPr>
            <a:endParaRPr lang="lv-LV"/>
          </a:p>
        </c:txPr>
        <c:crossAx val="487361712"/>
        <c:crosses val="autoZero"/>
        <c:crossBetween val="between"/>
        <c:majorUnit val="0.4"/>
      </c:valAx>
      <c:spPr>
        <a:noFill/>
      </c:spPr>
    </c:plotArea>
    <c:legend>
      <c:legendPos val="t"/>
      <c:layout>
        <c:manualLayout>
          <c:xMode val="edge"/>
          <c:yMode val="edge"/>
          <c:x val="0.65062760821406818"/>
          <c:y val="5.6390977443609019E-2"/>
          <c:w val="0.16757964182618312"/>
          <c:h val="0.13053672567244884"/>
        </c:manualLayout>
      </c:layout>
      <c:overlay val="0"/>
      <c:txPr>
        <a:bodyPr/>
        <a:lstStyle/>
        <a:p>
          <a:pPr>
            <a:defRPr sz="1100"/>
          </a:pPr>
          <a:endParaRPr lang="lv-LV"/>
        </a:p>
      </c:txPr>
    </c:legend>
    <c:plotVisOnly val="1"/>
    <c:dispBlanksAs val="gap"/>
    <c:showDLblsOverMax val="0"/>
  </c:chart>
  <c:spPr>
    <a:noFill/>
    <a:ln>
      <a:noFill/>
    </a:ln>
  </c:spPr>
  <c:txPr>
    <a:bodyPr/>
    <a:lstStyle/>
    <a:p>
      <a:pPr>
        <a:defRPr sz="800">
          <a:latin typeface="Candara" panose="020E0502030303020204" pitchFamily="34" charset="0"/>
        </a:defRPr>
      </a:pPr>
      <a:endParaRPr lang="lv-LV"/>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96761283491063E-2"/>
          <c:y val="1.5296114301501788E-2"/>
          <c:w val="0.94803236420144288"/>
          <c:h val="0.48154860576638442"/>
        </c:manualLayout>
      </c:layout>
      <c:barChart>
        <c:barDir val="col"/>
        <c:grouping val="clustered"/>
        <c:varyColors val="0"/>
        <c:ser>
          <c:idx val="2"/>
          <c:order val="0"/>
          <c:spPr>
            <a:solidFill>
              <a:srgbClr val="C00000"/>
            </a:solidFill>
          </c:spPr>
          <c:invertIfNegative val="0"/>
          <c:dPt>
            <c:idx val="0"/>
            <c:invertIfNegative val="0"/>
            <c:bubble3D val="0"/>
            <c:spPr>
              <a:solidFill>
                <a:srgbClr val="70AD47"/>
              </a:solidFill>
            </c:spPr>
            <c:extLst>
              <c:ext xmlns:c16="http://schemas.microsoft.com/office/drawing/2014/chart" uri="{C3380CC4-5D6E-409C-BE32-E72D297353CC}">
                <c16:uniqueId val="{00000001-82E4-4D09-8943-2756D78716CD}"/>
              </c:ext>
            </c:extLst>
          </c:dPt>
          <c:dPt>
            <c:idx val="1"/>
            <c:invertIfNegative val="0"/>
            <c:bubble3D val="0"/>
            <c:spPr>
              <a:solidFill>
                <a:srgbClr val="70AD47"/>
              </a:solidFill>
            </c:spPr>
            <c:extLst>
              <c:ext xmlns:c16="http://schemas.microsoft.com/office/drawing/2014/chart" uri="{C3380CC4-5D6E-409C-BE32-E72D297353CC}">
                <c16:uniqueId val="{00000003-82E4-4D09-8943-2756D78716CD}"/>
              </c:ext>
            </c:extLst>
          </c:dPt>
          <c:dPt>
            <c:idx val="2"/>
            <c:invertIfNegative val="0"/>
            <c:bubble3D val="0"/>
            <c:spPr>
              <a:solidFill>
                <a:srgbClr val="70AD47"/>
              </a:solidFill>
            </c:spPr>
            <c:extLst>
              <c:ext xmlns:c16="http://schemas.microsoft.com/office/drawing/2014/chart" uri="{C3380CC4-5D6E-409C-BE32-E72D297353CC}">
                <c16:uniqueId val="{00000005-82E4-4D09-8943-2756D78716CD}"/>
              </c:ext>
            </c:extLst>
          </c:dPt>
          <c:dPt>
            <c:idx val="3"/>
            <c:invertIfNegative val="0"/>
            <c:bubble3D val="0"/>
            <c:spPr>
              <a:solidFill>
                <a:srgbClr val="70AD47"/>
              </a:solidFill>
            </c:spPr>
            <c:extLst>
              <c:ext xmlns:c16="http://schemas.microsoft.com/office/drawing/2014/chart" uri="{C3380CC4-5D6E-409C-BE32-E72D297353CC}">
                <c16:uniqueId val="{00000007-82E4-4D09-8943-2756D78716CD}"/>
              </c:ext>
            </c:extLst>
          </c:dPt>
          <c:dPt>
            <c:idx val="4"/>
            <c:invertIfNegative val="0"/>
            <c:bubble3D val="0"/>
            <c:spPr>
              <a:solidFill>
                <a:srgbClr val="70AD47"/>
              </a:solidFill>
            </c:spPr>
            <c:extLst>
              <c:ext xmlns:c16="http://schemas.microsoft.com/office/drawing/2014/chart" uri="{C3380CC4-5D6E-409C-BE32-E72D297353CC}">
                <c16:uniqueId val="{00000009-82E4-4D09-8943-2756D78716CD}"/>
              </c:ext>
            </c:extLst>
          </c:dPt>
          <c:dPt>
            <c:idx val="5"/>
            <c:invertIfNegative val="0"/>
            <c:bubble3D val="0"/>
            <c:spPr>
              <a:solidFill>
                <a:srgbClr val="70AD47"/>
              </a:solidFill>
            </c:spPr>
            <c:extLst>
              <c:ext xmlns:c16="http://schemas.microsoft.com/office/drawing/2014/chart" uri="{C3380CC4-5D6E-409C-BE32-E72D297353CC}">
                <c16:uniqueId val="{0000000B-82E4-4D09-8943-2756D78716CD}"/>
              </c:ext>
            </c:extLst>
          </c:dPt>
          <c:dPt>
            <c:idx val="6"/>
            <c:invertIfNegative val="0"/>
            <c:bubble3D val="0"/>
            <c:spPr>
              <a:solidFill>
                <a:srgbClr val="70AD47"/>
              </a:solidFill>
            </c:spPr>
            <c:extLst>
              <c:ext xmlns:c16="http://schemas.microsoft.com/office/drawing/2014/chart" uri="{C3380CC4-5D6E-409C-BE32-E72D297353CC}">
                <c16:uniqueId val="{0000000D-82E4-4D09-8943-2756D78716CD}"/>
              </c:ext>
            </c:extLst>
          </c:dPt>
          <c:dPt>
            <c:idx val="7"/>
            <c:invertIfNegative val="0"/>
            <c:bubble3D val="0"/>
            <c:spPr>
              <a:solidFill>
                <a:srgbClr val="70AD47"/>
              </a:solidFill>
            </c:spPr>
            <c:extLst>
              <c:ext xmlns:c16="http://schemas.microsoft.com/office/drawing/2014/chart" uri="{C3380CC4-5D6E-409C-BE32-E72D297353CC}">
                <c16:uniqueId val="{0000000F-82E4-4D09-8943-2756D78716CD}"/>
              </c:ext>
            </c:extLst>
          </c:dPt>
          <c:dPt>
            <c:idx val="8"/>
            <c:invertIfNegative val="0"/>
            <c:bubble3D val="0"/>
            <c:spPr>
              <a:solidFill>
                <a:srgbClr val="70AD47"/>
              </a:solidFill>
            </c:spPr>
            <c:extLst>
              <c:ext xmlns:c16="http://schemas.microsoft.com/office/drawing/2014/chart" uri="{C3380CC4-5D6E-409C-BE32-E72D297353CC}">
                <c16:uniqueId val="{00000011-82E4-4D09-8943-2756D78716CD}"/>
              </c:ext>
            </c:extLst>
          </c:dPt>
          <c:dPt>
            <c:idx val="9"/>
            <c:invertIfNegative val="0"/>
            <c:bubble3D val="0"/>
            <c:spPr>
              <a:solidFill>
                <a:srgbClr val="70AD47"/>
              </a:solidFill>
            </c:spPr>
            <c:extLst>
              <c:ext xmlns:c16="http://schemas.microsoft.com/office/drawing/2014/chart" uri="{C3380CC4-5D6E-409C-BE32-E72D297353CC}">
                <c16:uniqueId val="{00000013-82E4-4D09-8943-2756D78716CD}"/>
              </c:ext>
            </c:extLst>
          </c:dPt>
          <c:dPt>
            <c:idx val="20"/>
            <c:invertIfNegative val="0"/>
            <c:bubble3D val="0"/>
            <c:extLst>
              <c:ext xmlns:c16="http://schemas.microsoft.com/office/drawing/2014/chart" uri="{C3380CC4-5D6E-409C-BE32-E72D297353CC}">
                <c16:uniqueId val="{00000020-82E4-4D09-8943-2756D78716C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Sheet1!$A$2:$A$22</c:f>
              <c:strCache>
                <c:ptCount val="21"/>
                <c:pt idx="0">
                  <c:v>Elektroenerģija</c:v>
                </c:pt>
                <c:pt idx="1">
                  <c:v>Siltumenerģija</c:v>
                </c:pt>
                <c:pt idx="2">
                  <c:v>Dīzeļdegviela</c:v>
                </c:pt>
                <c:pt idx="3">
                  <c:v>Cietais kurināmais</c:v>
                </c:pt>
                <c:pt idx="4">
                  <c:v>Dabasgāze</c:v>
                </c:pt>
                <c:pt idx="5">
                  <c:v>Benzīns</c:v>
                </c:pt>
                <c:pt idx="6">
                  <c:v>Maize</c:v>
                </c:pt>
                <c:pt idx="7">
                  <c:v>Siers un biezpiens</c:v>
                </c:pt>
                <c:pt idx="8">
                  <c:v>Kafija</c:v>
                </c:pt>
                <c:pt idx="9">
                  <c:v>Citi piena produkti</c:v>
                </c:pt>
                <c:pt idx="10">
                  <c:v>…</c:v>
                </c:pt>
                <c:pt idx="11">
                  <c:v>Slimnīcu pakalpojumi</c:v>
                </c:pt>
                <c:pt idx="12">
                  <c:v>Apavi zīdaiņiem un bērniem</c:v>
                </c:pt>
                <c:pt idx="13">
                  <c:v>Rotaļlietas un preces svinībām</c:v>
                </c:pt>
                <c:pt idx="14">
                  <c:v>Preces zīdaiņiem</c:v>
                </c:pt>
                <c:pt idx="15">
                  <c:v>Citi apģērbi</c:v>
                </c:pt>
                <c:pt idx="16">
                  <c:v>Citas dokumentālas grāmatas</c:v>
                </c:pt>
                <c:pt idx="17">
                  <c:v>Bērnu aprūpes pakalpojumi</c:v>
                </c:pt>
                <c:pt idx="18">
                  <c:v>Apavi sievietēm</c:v>
                </c:pt>
                <c:pt idx="19">
                  <c:v>Audio un video iekārtas</c:v>
                </c:pt>
                <c:pt idx="20">
                  <c:v>Pirmssskolas izglītība</c:v>
                </c:pt>
              </c:strCache>
            </c:strRef>
          </c:cat>
          <c:val>
            <c:numRef>
              <c:f>Sheet1!$B$2:$B$22</c:f>
              <c:numCache>
                <c:formatCode>0.00</c:formatCode>
                <c:ptCount val="21"/>
                <c:pt idx="0">
                  <c:v>3.6144000000000003</c:v>
                </c:pt>
                <c:pt idx="1">
                  <c:v>2.3959999999999999</c:v>
                </c:pt>
                <c:pt idx="2">
                  <c:v>1.6020000000000001</c:v>
                </c:pt>
                <c:pt idx="3">
                  <c:v>1.3818999999999999</c:v>
                </c:pt>
                <c:pt idx="4">
                  <c:v>1.2069000000000001</c:v>
                </c:pt>
                <c:pt idx="5">
                  <c:v>1.022</c:v>
                </c:pt>
                <c:pt idx="6">
                  <c:v>0.60799999999999998</c:v>
                </c:pt>
                <c:pt idx="7">
                  <c:v>0.55649999999999999</c:v>
                </c:pt>
                <c:pt idx="8">
                  <c:v>0.44200000000000006</c:v>
                </c:pt>
                <c:pt idx="9">
                  <c:v>0.43120000000000003</c:v>
                </c:pt>
                <c:pt idx="11">
                  <c:v>-5.0000000000000001E-4</c:v>
                </c:pt>
                <c:pt idx="12">
                  <c:v>-1E-3</c:v>
                </c:pt>
                <c:pt idx="13">
                  <c:v>-1.8E-3</c:v>
                </c:pt>
                <c:pt idx="14">
                  <c:v>-2.4000000000000002E-3</c:v>
                </c:pt>
                <c:pt idx="15">
                  <c:v>-4.8000000000000004E-3</c:v>
                </c:pt>
                <c:pt idx="16">
                  <c:v>-5.4000000000000012E-3</c:v>
                </c:pt>
                <c:pt idx="17">
                  <c:v>-8.199999999999999E-3</c:v>
                </c:pt>
                <c:pt idx="18">
                  <c:v>-2.4599999999999997E-2</c:v>
                </c:pt>
                <c:pt idx="19">
                  <c:v>-2.8799999999999999E-2</c:v>
                </c:pt>
                <c:pt idx="20">
                  <c:v>-3.4799999999999998E-2</c:v>
                </c:pt>
              </c:numCache>
            </c:numRef>
          </c:val>
          <c:extLst>
            <c:ext xmlns:c16="http://schemas.microsoft.com/office/drawing/2014/chart" uri="{C3380CC4-5D6E-409C-BE32-E72D297353CC}">
              <c16:uniqueId val="{00000021-82E4-4D09-8943-2756D78716CD}"/>
            </c:ext>
          </c:extLst>
        </c:ser>
        <c:dLbls>
          <c:showLegendKey val="0"/>
          <c:showVal val="0"/>
          <c:showCatName val="0"/>
          <c:showSerName val="0"/>
          <c:showPercent val="0"/>
          <c:showBubbleSize val="0"/>
        </c:dLbls>
        <c:gapWidth val="40"/>
        <c:axId val="487361712"/>
        <c:axId val="487350344"/>
      </c:barChart>
      <c:catAx>
        <c:axId val="487361712"/>
        <c:scaling>
          <c:orientation val="minMax"/>
        </c:scaling>
        <c:delete val="0"/>
        <c:axPos val="b"/>
        <c:numFmt formatCode="General" sourceLinked="1"/>
        <c:majorTickMark val="none"/>
        <c:minorTickMark val="none"/>
        <c:tickLblPos val="low"/>
        <c:spPr>
          <a:ln w="3175"/>
        </c:spPr>
        <c:txPr>
          <a:bodyPr rot="-5400000" vert="horz"/>
          <a:lstStyle/>
          <a:p>
            <a:pPr>
              <a:defRPr sz="1200"/>
            </a:pPr>
            <a:endParaRPr lang="lv-LV"/>
          </a:p>
        </c:txPr>
        <c:crossAx val="487350344"/>
        <c:crosses val="autoZero"/>
        <c:auto val="1"/>
        <c:lblAlgn val="ctr"/>
        <c:lblOffset val="100"/>
        <c:noMultiLvlLbl val="0"/>
      </c:catAx>
      <c:valAx>
        <c:axId val="487350344"/>
        <c:scaling>
          <c:orientation val="minMax"/>
        </c:scaling>
        <c:delete val="0"/>
        <c:axPos val="l"/>
        <c:numFmt formatCode="0.0" sourceLinked="0"/>
        <c:majorTickMark val="out"/>
        <c:minorTickMark val="none"/>
        <c:tickLblPos val="nextTo"/>
        <c:spPr>
          <a:ln w="3175">
            <a:noFill/>
          </a:ln>
        </c:spPr>
        <c:txPr>
          <a:bodyPr rot="0" vert="horz"/>
          <a:lstStyle/>
          <a:p>
            <a:pPr>
              <a:defRPr/>
            </a:pPr>
            <a:endParaRPr lang="lv-LV"/>
          </a:p>
        </c:txPr>
        <c:crossAx val="487361712"/>
        <c:crosses val="autoZero"/>
        <c:crossBetween val="between"/>
        <c:majorUnit val="0.4"/>
      </c:valAx>
      <c:spPr>
        <a:noFill/>
      </c:spPr>
    </c:plotArea>
    <c:plotVisOnly val="1"/>
    <c:dispBlanksAs val="gap"/>
    <c:showDLblsOverMax val="0"/>
  </c:chart>
  <c:spPr>
    <a:noFill/>
    <a:ln>
      <a:noFill/>
    </a:ln>
  </c:spPr>
  <c:txPr>
    <a:bodyPr/>
    <a:lstStyle/>
    <a:p>
      <a:pPr>
        <a:defRPr sz="800">
          <a:latin typeface="Candara" panose="020E0502030303020204" pitchFamily="34" charset="0"/>
        </a:defRPr>
      </a:pPr>
      <a:endParaRPr lang="lv-LV"/>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314576315567673E-2"/>
          <c:y val="3.6600559016220398E-2"/>
          <c:w val="0.56804220085470081"/>
          <c:h val="0.87482987489546815"/>
        </c:manualLayout>
      </c:layout>
      <c:barChart>
        <c:barDir val="col"/>
        <c:grouping val="stacked"/>
        <c:varyColors val="0"/>
        <c:ser>
          <c:idx val="1"/>
          <c:order val="0"/>
          <c:tx>
            <c:strRef>
              <c:f>Sheet1!$B$1</c:f>
              <c:strCache>
                <c:ptCount val="1"/>
                <c:pt idx="0">
                  <c:v>Pārtika un bezalkoholiskie dzērieni</c:v>
                </c:pt>
              </c:strCache>
            </c:strRef>
          </c:tx>
          <c:spPr>
            <a:solidFill>
              <a:srgbClr val="A61D06"/>
            </a:solidFill>
          </c:spPr>
          <c:invertIfNegative val="0"/>
          <c:dPt>
            <c:idx val="0"/>
            <c:invertIfNegative val="0"/>
            <c:bubble3D val="0"/>
            <c:extLst>
              <c:ext xmlns:c16="http://schemas.microsoft.com/office/drawing/2014/chart" uri="{C3380CC4-5D6E-409C-BE32-E72D297353CC}">
                <c16:uniqueId val="{00000000-F1B4-4277-83EB-48D9B5B86E1C}"/>
              </c:ext>
            </c:extLst>
          </c:dPt>
          <c:dPt>
            <c:idx val="1"/>
            <c:invertIfNegative val="0"/>
            <c:bubble3D val="0"/>
            <c:extLst>
              <c:ext xmlns:c16="http://schemas.microsoft.com/office/drawing/2014/chart" uri="{C3380CC4-5D6E-409C-BE32-E72D297353CC}">
                <c16:uniqueId val="{00000001-F1B4-4277-83EB-48D9B5B86E1C}"/>
              </c:ext>
            </c:extLst>
          </c:dPt>
          <c:dPt>
            <c:idx val="2"/>
            <c:invertIfNegative val="0"/>
            <c:bubble3D val="0"/>
            <c:extLst>
              <c:ext xmlns:c16="http://schemas.microsoft.com/office/drawing/2014/chart" uri="{C3380CC4-5D6E-409C-BE32-E72D297353CC}">
                <c16:uniqueId val="{00000002-F1B4-4277-83EB-48D9B5B86E1C}"/>
              </c:ext>
            </c:extLst>
          </c:dPt>
          <c:dPt>
            <c:idx val="3"/>
            <c:invertIfNegative val="0"/>
            <c:bubble3D val="0"/>
            <c:extLst>
              <c:ext xmlns:c16="http://schemas.microsoft.com/office/drawing/2014/chart" uri="{C3380CC4-5D6E-409C-BE32-E72D297353CC}">
                <c16:uniqueId val="{00000003-F1B4-4277-83EB-48D9B5B86E1C}"/>
              </c:ext>
            </c:extLst>
          </c:dPt>
          <c:dPt>
            <c:idx val="4"/>
            <c:invertIfNegative val="0"/>
            <c:bubble3D val="0"/>
            <c:extLst>
              <c:ext xmlns:c16="http://schemas.microsoft.com/office/drawing/2014/chart" uri="{C3380CC4-5D6E-409C-BE32-E72D297353CC}">
                <c16:uniqueId val="{00000004-F1B4-4277-83EB-48D9B5B86E1C}"/>
              </c:ext>
            </c:extLst>
          </c:dPt>
          <c:cat>
            <c:strRef>
              <c:f>Sheet1!$A$2:$A$6</c:f>
              <c:strCache>
                <c:ptCount val="5"/>
                <c:pt idx="0">
                  <c:v>1. kvintile</c:v>
                </c:pt>
                <c:pt idx="1">
                  <c:v>2. kvintile</c:v>
                </c:pt>
                <c:pt idx="2">
                  <c:v>3. kvintile</c:v>
                </c:pt>
                <c:pt idx="3">
                  <c:v>4. kvintile</c:v>
                </c:pt>
                <c:pt idx="4">
                  <c:v>5. kvintile</c:v>
                </c:pt>
              </c:strCache>
            </c:strRef>
          </c:cat>
          <c:val>
            <c:numRef>
              <c:f>Sheet1!$B$2:$B$6</c:f>
              <c:numCache>
                <c:formatCode>0.00</c:formatCode>
                <c:ptCount val="5"/>
                <c:pt idx="0">
                  <c:v>74.290000000000006</c:v>
                </c:pt>
                <c:pt idx="1">
                  <c:v>92.03</c:v>
                </c:pt>
                <c:pt idx="2">
                  <c:v>96.2</c:v>
                </c:pt>
                <c:pt idx="3">
                  <c:v>107.19</c:v>
                </c:pt>
                <c:pt idx="4">
                  <c:v>129.15</c:v>
                </c:pt>
              </c:numCache>
            </c:numRef>
          </c:val>
          <c:extLst>
            <c:ext xmlns:c16="http://schemas.microsoft.com/office/drawing/2014/chart" uri="{C3380CC4-5D6E-409C-BE32-E72D297353CC}">
              <c16:uniqueId val="{00000005-F1B4-4277-83EB-48D9B5B86E1C}"/>
            </c:ext>
          </c:extLst>
        </c:ser>
        <c:ser>
          <c:idx val="0"/>
          <c:order val="1"/>
          <c:tx>
            <c:strRef>
              <c:f>Sheet1!$C$1</c:f>
              <c:strCache>
                <c:ptCount val="1"/>
                <c:pt idx="0">
                  <c:v>Alkoholiskie dzērieni un tabakas izstrādājumi</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Sheet1!$C$2:$C$6</c:f>
              <c:numCache>
                <c:formatCode>0.0</c:formatCode>
                <c:ptCount val="5"/>
                <c:pt idx="0">
                  <c:v>9.43</c:v>
                </c:pt>
                <c:pt idx="1">
                  <c:v>9.9600000000000009</c:v>
                </c:pt>
                <c:pt idx="2">
                  <c:v>8.3800000000000008</c:v>
                </c:pt>
                <c:pt idx="3">
                  <c:v>13.49</c:v>
                </c:pt>
                <c:pt idx="4">
                  <c:v>21.37</c:v>
                </c:pt>
              </c:numCache>
            </c:numRef>
          </c:val>
          <c:extLst>
            <c:ext xmlns:c16="http://schemas.microsoft.com/office/drawing/2014/chart" uri="{C3380CC4-5D6E-409C-BE32-E72D297353CC}">
              <c16:uniqueId val="{00000006-F1B4-4277-83EB-48D9B5B86E1C}"/>
            </c:ext>
          </c:extLst>
        </c:ser>
        <c:ser>
          <c:idx val="2"/>
          <c:order val="2"/>
          <c:tx>
            <c:strRef>
              <c:f>Sheet1!$D$1</c:f>
              <c:strCache>
                <c:ptCount val="1"/>
                <c:pt idx="0">
                  <c:v>Apģērbs un apavi</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Sheet1!$D$2:$D$6</c:f>
              <c:numCache>
                <c:formatCode>0</c:formatCode>
                <c:ptCount val="5"/>
                <c:pt idx="0">
                  <c:v>10.28</c:v>
                </c:pt>
                <c:pt idx="1">
                  <c:v>15.46</c:v>
                </c:pt>
                <c:pt idx="2">
                  <c:v>21.31</c:v>
                </c:pt>
                <c:pt idx="3">
                  <c:v>28.08</c:v>
                </c:pt>
                <c:pt idx="4">
                  <c:v>41.35</c:v>
                </c:pt>
              </c:numCache>
            </c:numRef>
          </c:val>
          <c:extLst>
            <c:ext xmlns:c16="http://schemas.microsoft.com/office/drawing/2014/chart" uri="{C3380CC4-5D6E-409C-BE32-E72D297353CC}">
              <c16:uniqueId val="{00000007-F1B4-4277-83EB-48D9B5B86E1C}"/>
            </c:ext>
          </c:extLst>
        </c:ser>
        <c:ser>
          <c:idx val="3"/>
          <c:order val="3"/>
          <c:tx>
            <c:strRef>
              <c:f>Sheet1!$E$1</c:f>
              <c:strCache>
                <c:ptCount val="1"/>
                <c:pt idx="0">
                  <c:v>Mājoklis, ūdens, elektroenerģija, gāze un cits kurināmais</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Sheet1!$E$2:$E$6</c:f>
              <c:numCache>
                <c:formatCode>0</c:formatCode>
                <c:ptCount val="5"/>
                <c:pt idx="0">
                  <c:v>42.59</c:v>
                </c:pt>
                <c:pt idx="1">
                  <c:v>54.7</c:v>
                </c:pt>
                <c:pt idx="2">
                  <c:v>59.26</c:v>
                </c:pt>
                <c:pt idx="3">
                  <c:v>63.22</c:v>
                </c:pt>
                <c:pt idx="4">
                  <c:v>95.03</c:v>
                </c:pt>
              </c:numCache>
            </c:numRef>
          </c:val>
          <c:extLst>
            <c:ext xmlns:c16="http://schemas.microsoft.com/office/drawing/2014/chart" uri="{C3380CC4-5D6E-409C-BE32-E72D297353CC}">
              <c16:uniqueId val="{00000008-F1B4-4277-83EB-48D9B5B86E1C}"/>
            </c:ext>
          </c:extLst>
        </c:ser>
        <c:ser>
          <c:idx val="4"/>
          <c:order val="4"/>
          <c:tx>
            <c:strRef>
              <c:f>Sheet1!$F$1</c:f>
              <c:strCache>
                <c:ptCount val="1"/>
                <c:pt idx="0">
                  <c:v>Mājokļa iekārta, mājsaimniecības ierīces un mājokļa ikdienas uzturēšana</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Sheet1!$F$2:$F$6</c:f>
              <c:numCache>
                <c:formatCode>0</c:formatCode>
                <c:ptCount val="5"/>
                <c:pt idx="0">
                  <c:v>11.64</c:v>
                </c:pt>
                <c:pt idx="1">
                  <c:v>15.97</c:v>
                </c:pt>
                <c:pt idx="2">
                  <c:v>21.34</c:v>
                </c:pt>
                <c:pt idx="3">
                  <c:v>27.26</c:v>
                </c:pt>
                <c:pt idx="4">
                  <c:v>50.03</c:v>
                </c:pt>
              </c:numCache>
            </c:numRef>
          </c:val>
          <c:extLst>
            <c:ext xmlns:c16="http://schemas.microsoft.com/office/drawing/2014/chart" uri="{C3380CC4-5D6E-409C-BE32-E72D297353CC}">
              <c16:uniqueId val="{00000009-F1B4-4277-83EB-48D9B5B86E1C}"/>
            </c:ext>
          </c:extLst>
        </c:ser>
        <c:ser>
          <c:idx val="5"/>
          <c:order val="5"/>
          <c:tx>
            <c:strRef>
              <c:f>Sheet1!$G$1</c:f>
              <c:strCache>
                <c:ptCount val="1"/>
                <c:pt idx="0">
                  <c:v>Veselības aprūpe</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Sheet1!$G$2:$G$6</c:f>
              <c:numCache>
                <c:formatCode>0</c:formatCode>
                <c:ptCount val="5"/>
                <c:pt idx="0">
                  <c:v>15.6</c:v>
                </c:pt>
                <c:pt idx="1">
                  <c:v>30.48</c:v>
                </c:pt>
                <c:pt idx="2">
                  <c:v>31.21</c:v>
                </c:pt>
                <c:pt idx="3">
                  <c:v>33.71</c:v>
                </c:pt>
                <c:pt idx="4">
                  <c:v>43.57</c:v>
                </c:pt>
              </c:numCache>
            </c:numRef>
          </c:val>
          <c:extLst>
            <c:ext xmlns:c16="http://schemas.microsoft.com/office/drawing/2014/chart" uri="{C3380CC4-5D6E-409C-BE32-E72D297353CC}">
              <c16:uniqueId val="{0000000A-F1B4-4277-83EB-48D9B5B86E1C}"/>
            </c:ext>
          </c:extLst>
        </c:ser>
        <c:ser>
          <c:idx val="6"/>
          <c:order val="6"/>
          <c:tx>
            <c:strRef>
              <c:f>Sheet1!$H$1</c:f>
              <c:strCache>
                <c:ptCount val="1"/>
                <c:pt idx="0">
                  <c:v>Transports</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Sheet1!$H$2:$H$6</c:f>
              <c:numCache>
                <c:formatCode>0</c:formatCode>
                <c:ptCount val="5"/>
                <c:pt idx="0">
                  <c:v>22.95</c:v>
                </c:pt>
                <c:pt idx="1">
                  <c:v>35.5</c:v>
                </c:pt>
                <c:pt idx="2">
                  <c:v>52.8</c:v>
                </c:pt>
                <c:pt idx="3">
                  <c:v>77.349999999999994</c:v>
                </c:pt>
                <c:pt idx="4">
                  <c:v>134.30000000000001</c:v>
                </c:pt>
              </c:numCache>
            </c:numRef>
          </c:val>
          <c:extLst>
            <c:ext xmlns:c16="http://schemas.microsoft.com/office/drawing/2014/chart" uri="{C3380CC4-5D6E-409C-BE32-E72D297353CC}">
              <c16:uniqueId val="{0000000B-F1B4-4277-83EB-48D9B5B86E1C}"/>
            </c:ext>
          </c:extLst>
        </c:ser>
        <c:ser>
          <c:idx val="7"/>
          <c:order val="7"/>
          <c:tx>
            <c:strRef>
              <c:f>Sheet1!$I$1</c:f>
              <c:strCache>
                <c:ptCount val="1"/>
                <c:pt idx="0">
                  <c:v>Sakari</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Sheet1!$I$2:$I$6</c:f>
              <c:numCache>
                <c:formatCode>0</c:formatCode>
                <c:ptCount val="5"/>
                <c:pt idx="0">
                  <c:v>13.25</c:v>
                </c:pt>
                <c:pt idx="1">
                  <c:v>16.36</c:v>
                </c:pt>
                <c:pt idx="2">
                  <c:v>19.72</c:v>
                </c:pt>
                <c:pt idx="3">
                  <c:v>23.55</c:v>
                </c:pt>
                <c:pt idx="4">
                  <c:v>31.16</c:v>
                </c:pt>
              </c:numCache>
            </c:numRef>
          </c:val>
          <c:extLst>
            <c:ext xmlns:c16="http://schemas.microsoft.com/office/drawing/2014/chart" uri="{C3380CC4-5D6E-409C-BE32-E72D297353CC}">
              <c16:uniqueId val="{0000000C-F1B4-4277-83EB-48D9B5B86E1C}"/>
            </c:ext>
          </c:extLst>
        </c:ser>
        <c:ser>
          <c:idx val="8"/>
          <c:order val="8"/>
          <c:tx>
            <c:strRef>
              <c:f>Sheet1!$J$1</c:f>
              <c:strCache>
                <c:ptCount val="1"/>
                <c:pt idx="0">
                  <c:v>Atpūta un kultūra</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Sheet1!$J$2:$J$6</c:f>
              <c:numCache>
                <c:formatCode>0</c:formatCode>
                <c:ptCount val="5"/>
                <c:pt idx="0">
                  <c:v>13.54</c:v>
                </c:pt>
                <c:pt idx="1">
                  <c:v>20.12</c:v>
                </c:pt>
                <c:pt idx="2">
                  <c:v>32.78</c:v>
                </c:pt>
                <c:pt idx="3">
                  <c:v>36.119999999999997</c:v>
                </c:pt>
                <c:pt idx="4">
                  <c:v>78.23</c:v>
                </c:pt>
              </c:numCache>
            </c:numRef>
          </c:val>
          <c:extLst>
            <c:ext xmlns:c16="http://schemas.microsoft.com/office/drawing/2014/chart" uri="{C3380CC4-5D6E-409C-BE32-E72D297353CC}">
              <c16:uniqueId val="{0000000D-F1B4-4277-83EB-48D9B5B86E1C}"/>
            </c:ext>
          </c:extLst>
        </c:ser>
        <c:ser>
          <c:idx val="9"/>
          <c:order val="9"/>
          <c:tx>
            <c:strRef>
              <c:f>Sheet1!$K$1</c:f>
              <c:strCache>
                <c:ptCount val="1"/>
                <c:pt idx="0">
                  <c:v>Izglītība</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Sheet1!$K$2:$K$6</c:f>
              <c:numCache>
                <c:formatCode>0</c:formatCode>
                <c:ptCount val="5"/>
                <c:pt idx="0">
                  <c:v>2.3199999999999998</c:v>
                </c:pt>
                <c:pt idx="1">
                  <c:v>3.51</c:v>
                </c:pt>
                <c:pt idx="2">
                  <c:v>5.0999999999999996</c:v>
                </c:pt>
                <c:pt idx="3">
                  <c:v>6.19</c:v>
                </c:pt>
                <c:pt idx="4">
                  <c:v>9.09</c:v>
                </c:pt>
              </c:numCache>
            </c:numRef>
          </c:val>
          <c:extLst>
            <c:ext xmlns:c16="http://schemas.microsoft.com/office/drawing/2014/chart" uri="{C3380CC4-5D6E-409C-BE32-E72D297353CC}">
              <c16:uniqueId val="{0000000E-F1B4-4277-83EB-48D9B5B86E1C}"/>
            </c:ext>
          </c:extLst>
        </c:ser>
        <c:ser>
          <c:idx val="10"/>
          <c:order val="10"/>
          <c:tx>
            <c:strRef>
              <c:f>Sheet1!$L$1</c:f>
              <c:strCache>
                <c:ptCount val="1"/>
                <c:pt idx="0">
                  <c:v>Restorāni un viesnīcas</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Sheet1!$L$2:$L$6</c:f>
              <c:numCache>
                <c:formatCode>0</c:formatCode>
                <c:ptCount val="5"/>
                <c:pt idx="0">
                  <c:v>6.97</c:v>
                </c:pt>
                <c:pt idx="1">
                  <c:v>10.6</c:v>
                </c:pt>
                <c:pt idx="2">
                  <c:v>16.260000000000002</c:v>
                </c:pt>
                <c:pt idx="3">
                  <c:v>26.08</c:v>
                </c:pt>
                <c:pt idx="4">
                  <c:v>62.15</c:v>
                </c:pt>
              </c:numCache>
            </c:numRef>
          </c:val>
          <c:extLst>
            <c:ext xmlns:c16="http://schemas.microsoft.com/office/drawing/2014/chart" uri="{C3380CC4-5D6E-409C-BE32-E72D297353CC}">
              <c16:uniqueId val="{0000000F-F1B4-4277-83EB-48D9B5B86E1C}"/>
            </c:ext>
          </c:extLst>
        </c:ser>
        <c:ser>
          <c:idx val="11"/>
          <c:order val="11"/>
          <c:tx>
            <c:strRef>
              <c:f>Sheet1!$M$1</c:f>
              <c:strCache>
                <c:ptCount val="1"/>
                <c:pt idx="0">
                  <c:v>Dažādas preces un pakalpojumi</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Sheet1!$M$2:$M$6</c:f>
              <c:numCache>
                <c:formatCode>0</c:formatCode>
                <c:ptCount val="5"/>
                <c:pt idx="0">
                  <c:v>12.78</c:v>
                </c:pt>
                <c:pt idx="1">
                  <c:v>19.64</c:v>
                </c:pt>
                <c:pt idx="2">
                  <c:v>24.3</c:v>
                </c:pt>
                <c:pt idx="3">
                  <c:v>36.270000000000003</c:v>
                </c:pt>
                <c:pt idx="4">
                  <c:v>61.43</c:v>
                </c:pt>
              </c:numCache>
            </c:numRef>
          </c:val>
          <c:extLst>
            <c:ext xmlns:c16="http://schemas.microsoft.com/office/drawing/2014/chart" uri="{C3380CC4-5D6E-409C-BE32-E72D297353CC}">
              <c16:uniqueId val="{00000010-F1B4-4277-83EB-48D9B5B86E1C}"/>
            </c:ext>
          </c:extLst>
        </c:ser>
        <c:dLbls>
          <c:showLegendKey val="0"/>
          <c:showVal val="0"/>
          <c:showCatName val="0"/>
          <c:showSerName val="0"/>
          <c:showPercent val="0"/>
          <c:showBubbleSize val="0"/>
        </c:dLbls>
        <c:gapWidth val="50"/>
        <c:overlap val="100"/>
        <c:axId val="39564032"/>
        <c:axId val="42197376"/>
      </c:barChart>
      <c:lineChart>
        <c:grouping val="standard"/>
        <c:varyColors val="0"/>
        <c:ser>
          <c:idx val="12"/>
          <c:order val="12"/>
          <c:tx>
            <c:strRef>
              <c:f>Sheet1!$N$1</c:f>
              <c:strCache>
                <c:ptCount val="1"/>
              </c:strCache>
            </c:strRef>
          </c:tx>
          <c:spPr>
            <a:ln>
              <a:no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1. kvintile</c:v>
                </c:pt>
                <c:pt idx="1">
                  <c:v>2. kvintile</c:v>
                </c:pt>
                <c:pt idx="2">
                  <c:v>3. kvintile</c:v>
                </c:pt>
                <c:pt idx="3">
                  <c:v>4. kvintile</c:v>
                </c:pt>
                <c:pt idx="4">
                  <c:v>5. kvintile</c:v>
                </c:pt>
              </c:strCache>
            </c:strRef>
          </c:cat>
          <c:val>
            <c:numRef>
              <c:f>Sheet1!$N$2:$N$6</c:f>
              <c:numCache>
                <c:formatCode>0</c:formatCode>
                <c:ptCount val="5"/>
                <c:pt idx="0">
                  <c:v>235.64</c:v>
                </c:pt>
                <c:pt idx="1">
                  <c:v>324.33000000000004</c:v>
                </c:pt>
                <c:pt idx="2">
                  <c:v>388.66</c:v>
                </c:pt>
                <c:pt idx="3">
                  <c:v>478.50999999999993</c:v>
                </c:pt>
                <c:pt idx="4">
                  <c:v>756.8599999999999</c:v>
                </c:pt>
              </c:numCache>
            </c:numRef>
          </c:val>
          <c:smooth val="0"/>
          <c:extLst>
            <c:ext xmlns:c16="http://schemas.microsoft.com/office/drawing/2014/chart" uri="{C3380CC4-5D6E-409C-BE32-E72D297353CC}">
              <c16:uniqueId val="{00000011-F1B4-4277-83EB-48D9B5B86E1C}"/>
            </c:ext>
          </c:extLst>
        </c:ser>
        <c:dLbls>
          <c:showLegendKey val="0"/>
          <c:showVal val="0"/>
          <c:showCatName val="0"/>
          <c:showSerName val="0"/>
          <c:showPercent val="0"/>
          <c:showBubbleSize val="0"/>
        </c:dLbls>
        <c:marker val="1"/>
        <c:smooth val="0"/>
        <c:axId val="39564032"/>
        <c:axId val="42197376"/>
      </c:lineChart>
      <c:catAx>
        <c:axId val="39564032"/>
        <c:scaling>
          <c:orientation val="minMax"/>
        </c:scaling>
        <c:delete val="0"/>
        <c:axPos val="b"/>
        <c:numFmt formatCode="General" sourceLinked="1"/>
        <c:majorTickMark val="none"/>
        <c:minorTickMark val="none"/>
        <c:tickLblPos val="low"/>
        <c:spPr>
          <a:ln w="3175"/>
        </c:spPr>
        <c:txPr>
          <a:bodyPr rot="0" vert="horz"/>
          <a:lstStyle/>
          <a:p>
            <a:pPr>
              <a:defRPr/>
            </a:pPr>
            <a:endParaRPr lang="lv-LV"/>
          </a:p>
        </c:txPr>
        <c:crossAx val="42197376"/>
        <c:crosses val="autoZero"/>
        <c:auto val="0"/>
        <c:lblAlgn val="ctr"/>
        <c:lblOffset val="0"/>
        <c:noMultiLvlLbl val="1"/>
      </c:catAx>
      <c:valAx>
        <c:axId val="42197376"/>
        <c:scaling>
          <c:orientation val="minMax"/>
        </c:scaling>
        <c:delete val="0"/>
        <c:axPos val="l"/>
        <c:numFmt formatCode="0" sourceLinked="0"/>
        <c:majorTickMark val="out"/>
        <c:minorTickMark val="none"/>
        <c:tickLblPos val="nextTo"/>
        <c:spPr>
          <a:ln w="3175">
            <a:noFill/>
          </a:ln>
        </c:spPr>
        <c:txPr>
          <a:bodyPr rot="0" vert="horz"/>
          <a:lstStyle/>
          <a:p>
            <a:pPr>
              <a:defRPr/>
            </a:pPr>
            <a:endParaRPr lang="lv-LV"/>
          </a:p>
        </c:txPr>
        <c:crossAx val="39564032"/>
        <c:crosses val="autoZero"/>
        <c:crossBetween val="between"/>
      </c:valAx>
      <c:spPr>
        <a:noFill/>
        <a:ln w="24631">
          <a:noFill/>
        </a:ln>
      </c:spPr>
    </c:plotArea>
    <c:legend>
      <c:legendPos val="r"/>
      <c:layout>
        <c:manualLayout>
          <c:xMode val="edge"/>
          <c:yMode val="edge"/>
          <c:x val="0.61324423076923074"/>
          <c:y val="6.641252973712658E-2"/>
          <c:w val="0.37793632478632472"/>
          <c:h val="0.89072359259719391"/>
        </c:manualLayout>
      </c:layout>
      <c:overlay val="0"/>
    </c:legend>
    <c:plotVisOnly val="1"/>
    <c:dispBlanksAs val="gap"/>
    <c:showDLblsOverMax val="0"/>
  </c:chart>
  <c:spPr>
    <a:noFill/>
    <a:ln>
      <a:noFill/>
    </a:ln>
  </c:spPr>
  <c:txPr>
    <a:bodyPr/>
    <a:lstStyle/>
    <a:p>
      <a:pPr>
        <a:defRPr sz="1400" b="0" i="0" u="none" strike="noStrike" baseline="0">
          <a:solidFill>
            <a:srgbClr val="000000"/>
          </a:solidFill>
          <a:latin typeface="Gill Sans Nova Cond Lt" panose="020B0306020104020203" pitchFamily="34" charset="0"/>
          <a:ea typeface="Arial"/>
          <a:cs typeface="Arial"/>
        </a:defRPr>
      </a:pPr>
      <a:endParaRPr lang="lv-LV"/>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314576315567673E-2"/>
          <c:y val="3.6600559016220398E-2"/>
          <c:w val="0.56804220085470081"/>
          <c:h val="0.87482987489546815"/>
        </c:manualLayout>
      </c:layout>
      <c:barChart>
        <c:barDir val="col"/>
        <c:grouping val="stacked"/>
        <c:varyColors val="0"/>
        <c:ser>
          <c:idx val="1"/>
          <c:order val="0"/>
          <c:tx>
            <c:strRef>
              <c:f>Sheet1!$B$1</c:f>
              <c:strCache>
                <c:ptCount val="1"/>
                <c:pt idx="0">
                  <c:v>Pārtika un bezalkoholiskie dzērieni</c:v>
                </c:pt>
              </c:strCache>
            </c:strRef>
          </c:tx>
          <c:spPr>
            <a:solidFill>
              <a:srgbClr val="A61D06"/>
            </a:solidFill>
          </c:spPr>
          <c:invertIfNegative val="0"/>
          <c:dPt>
            <c:idx val="0"/>
            <c:invertIfNegative val="0"/>
            <c:bubble3D val="0"/>
            <c:extLst>
              <c:ext xmlns:c16="http://schemas.microsoft.com/office/drawing/2014/chart" uri="{C3380CC4-5D6E-409C-BE32-E72D297353CC}">
                <c16:uniqueId val="{00000000-F1B4-4277-83EB-48D9B5B86E1C}"/>
              </c:ext>
            </c:extLst>
          </c:dPt>
          <c:dPt>
            <c:idx val="1"/>
            <c:invertIfNegative val="0"/>
            <c:bubble3D val="0"/>
            <c:extLst>
              <c:ext xmlns:c16="http://schemas.microsoft.com/office/drawing/2014/chart" uri="{C3380CC4-5D6E-409C-BE32-E72D297353CC}">
                <c16:uniqueId val="{00000001-F1B4-4277-83EB-48D9B5B86E1C}"/>
              </c:ext>
            </c:extLst>
          </c:dPt>
          <c:dPt>
            <c:idx val="2"/>
            <c:invertIfNegative val="0"/>
            <c:bubble3D val="0"/>
            <c:extLst>
              <c:ext xmlns:c16="http://schemas.microsoft.com/office/drawing/2014/chart" uri="{C3380CC4-5D6E-409C-BE32-E72D297353CC}">
                <c16:uniqueId val="{00000002-F1B4-4277-83EB-48D9B5B86E1C}"/>
              </c:ext>
            </c:extLst>
          </c:dPt>
          <c:dPt>
            <c:idx val="3"/>
            <c:invertIfNegative val="0"/>
            <c:bubble3D val="0"/>
            <c:extLst>
              <c:ext xmlns:c16="http://schemas.microsoft.com/office/drawing/2014/chart" uri="{C3380CC4-5D6E-409C-BE32-E72D297353CC}">
                <c16:uniqueId val="{00000003-F1B4-4277-83EB-48D9B5B86E1C}"/>
              </c:ext>
            </c:extLst>
          </c:dPt>
          <c:dPt>
            <c:idx val="4"/>
            <c:invertIfNegative val="0"/>
            <c:bubble3D val="0"/>
            <c:extLst>
              <c:ext xmlns:c16="http://schemas.microsoft.com/office/drawing/2014/chart" uri="{C3380CC4-5D6E-409C-BE32-E72D297353CC}">
                <c16:uniqueId val="{00000004-F1B4-4277-83EB-48D9B5B86E1C}"/>
              </c:ext>
            </c:extLst>
          </c:dPt>
          <c:cat>
            <c:strRef>
              <c:f>Sheet1!$A$2:$A$6</c:f>
              <c:strCache>
                <c:ptCount val="5"/>
                <c:pt idx="0">
                  <c:v>1. kvintile</c:v>
                </c:pt>
                <c:pt idx="1">
                  <c:v>2. kvintile</c:v>
                </c:pt>
                <c:pt idx="2">
                  <c:v>3. kvintile</c:v>
                </c:pt>
                <c:pt idx="3">
                  <c:v>4. kvintile</c:v>
                </c:pt>
                <c:pt idx="4">
                  <c:v>5. kvintile</c:v>
                </c:pt>
              </c:strCache>
            </c:strRef>
          </c:cat>
          <c:val>
            <c:numRef>
              <c:f>Sheet1!$B$2:$B$6</c:f>
              <c:numCache>
                <c:formatCode>0.00</c:formatCode>
                <c:ptCount val="5"/>
                <c:pt idx="0">
                  <c:v>170.86699999999999</c:v>
                </c:pt>
                <c:pt idx="1">
                  <c:v>211.66899999999998</c:v>
                </c:pt>
                <c:pt idx="2">
                  <c:v>221.26</c:v>
                </c:pt>
                <c:pt idx="3">
                  <c:v>246.53699999999998</c:v>
                </c:pt>
                <c:pt idx="4">
                  <c:v>297.04500000000002</c:v>
                </c:pt>
              </c:numCache>
            </c:numRef>
          </c:val>
          <c:extLst>
            <c:ext xmlns:c16="http://schemas.microsoft.com/office/drawing/2014/chart" uri="{C3380CC4-5D6E-409C-BE32-E72D297353CC}">
              <c16:uniqueId val="{00000005-F1B4-4277-83EB-48D9B5B86E1C}"/>
            </c:ext>
          </c:extLst>
        </c:ser>
        <c:ser>
          <c:idx val="0"/>
          <c:order val="1"/>
          <c:tx>
            <c:strRef>
              <c:f>Sheet1!$C$1</c:f>
              <c:strCache>
                <c:ptCount val="1"/>
                <c:pt idx="0">
                  <c:v>Alkoholiskie dzērieni un tabakas izstrādājumi</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Sheet1!$C$2:$C$6</c:f>
              <c:numCache>
                <c:formatCode>0.00</c:formatCode>
                <c:ptCount val="5"/>
                <c:pt idx="0">
                  <c:v>21.688999999999997</c:v>
                </c:pt>
                <c:pt idx="1">
                  <c:v>22.908000000000001</c:v>
                </c:pt>
                <c:pt idx="2">
                  <c:v>19.274000000000001</c:v>
                </c:pt>
                <c:pt idx="3">
                  <c:v>31.026999999999997</c:v>
                </c:pt>
                <c:pt idx="4">
                  <c:v>49.150999999999996</c:v>
                </c:pt>
              </c:numCache>
            </c:numRef>
          </c:val>
          <c:extLst>
            <c:ext xmlns:c16="http://schemas.microsoft.com/office/drawing/2014/chart" uri="{C3380CC4-5D6E-409C-BE32-E72D297353CC}">
              <c16:uniqueId val="{00000006-F1B4-4277-83EB-48D9B5B86E1C}"/>
            </c:ext>
          </c:extLst>
        </c:ser>
        <c:ser>
          <c:idx val="2"/>
          <c:order val="2"/>
          <c:tx>
            <c:strRef>
              <c:f>Sheet1!$D$1</c:f>
              <c:strCache>
                <c:ptCount val="1"/>
                <c:pt idx="0">
                  <c:v>Apģērbs un apavi</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Sheet1!$D$2:$D$6</c:f>
              <c:numCache>
                <c:formatCode>0.00</c:formatCode>
                <c:ptCount val="5"/>
                <c:pt idx="0">
                  <c:v>23.643999999999998</c:v>
                </c:pt>
                <c:pt idx="1">
                  <c:v>35.558</c:v>
                </c:pt>
                <c:pt idx="2">
                  <c:v>49.012999999999991</c:v>
                </c:pt>
                <c:pt idx="3">
                  <c:v>64.583999999999989</c:v>
                </c:pt>
                <c:pt idx="4">
                  <c:v>95.10499999999999</c:v>
                </c:pt>
              </c:numCache>
            </c:numRef>
          </c:val>
          <c:extLst>
            <c:ext xmlns:c16="http://schemas.microsoft.com/office/drawing/2014/chart" uri="{C3380CC4-5D6E-409C-BE32-E72D297353CC}">
              <c16:uniqueId val="{00000007-F1B4-4277-83EB-48D9B5B86E1C}"/>
            </c:ext>
          </c:extLst>
        </c:ser>
        <c:ser>
          <c:idx val="3"/>
          <c:order val="3"/>
          <c:tx>
            <c:strRef>
              <c:f>Sheet1!$E$1</c:f>
              <c:strCache>
                <c:ptCount val="1"/>
                <c:pt idx="0">
                  <c:v>Mājoklis, ūdens, elektroenerģija, gāze un cits kurināmais</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Sheet1!$E$2:$E$6</c:f>
              <c:numCache>
                <c:formatCode>0.00</c:formatCode>
                <c:ptCount val="5"/>
                <c:pt idx="0">
                  <c:v>97.956999999999994</c:v>
                </c:pt>
                <c:pt idx="1">
                  <c:v>125.81</c:v>
                </c:pt>
                <c:pt idx="2">
                  <c:v>136.29799999999997</c:v>
                </c:pt>
                <c:pt idx="3">
                  <c:v>145.40599999999998</c:v>
                </c:pt>
                <c:pt idx="4">
                  <c:v>218.56899999999999</c:v>
                </c:pt>
              </c:numCache>
            </c:numRef>
          </c:val>
          <c:extLst>
            <c:ext xmlns:c16="http://schemas.microsoft.com/office/drawing/2014/chart" uri="{C3380CC4-5D6E-409C-BE32-E72D297353CC}">
              <c16:uniqueId val="{00000008-F1B4-4277-83EB-48D9B5B86E1C}"/>
            </c:ext>
          </c:extLst>
        </c:ser>
        <c:ser>
          <c:idx val="4"/>
          <c:order val="4"/>
          <c:tx>
            <c:strRef>
              <c:f>Sheet1!$F$1</c:f>
              <c:strCache>
                <c:ptCount val="1"/>
                <c:pt idx="0">
                  <c:v>Mājokļa iekārta, mājsaimniecības ierīces un mājokļa ikdienas uzturēšana</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Sheet1!$F$2:$F$6</c:f>
              <c:numCache>
                <c:formatCode>0.00</c:formatCode>
                <c:ptCount val="5"/>
                <c:pt idx="0">
                  <c:v>26.771999999999998</c:v>
                </c:pt>
                <c:pt idx="1">
                  <c:v>36.731000000000002</c:v>
                </c:pt>
                <c:pt idx="2">
                  <c:v>49.081999999999994</c:v>
                </c:pt>
                <c:pt idx="3">
                  <c:v>62.698</c:v>
                </c:pt>
                <c:pt idx="4">
                  <c:v>115.06899999999999</c:v>
                </c:pt>
              </c:numCache>
            </c:numRef>
          </c:val>
          <c:extLst>
            <c:ext xmlns:c16="http://schemas.microsoft.com/office/drawing/2014/chart" uri="{C3380CC4-5D6E-409C-BE32-E72D297353CC}">
              <c16:uniqueId val="{00000009-F1B4-4277-83EB-48D9B5B86E1C}"/>
            </c:ext>
          </c:extLst>
        </c:ser>
        <c:ser>
          <c:idx val="5"/>
          <c:order val="5"/>
          <c:tx>
            <c:strRef>
              <c:f>Sheet1!$G$1</c:f>
              <c:strCache>
                <c:ptCount val="1"/>
                <c:pt idx="0">
                  <c:v>Veselības aprūpe</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Sheet1!$G$2:$G$6</c:f>
              <c:numCache>
                <c:formatCode>0.00</c:formatCode>
                <c:ptCount val="5"/>
                <c:pt idx="0">
                  <c:v>35.879999999999995</c:v>
                </c:pt>
                <c:pt idx="1">
                  <c:v>70.103999999999999</c:v>
                </c:pt>
                <c:pt idx="2">
                  <c:v>71.783000000000001</c:v>
                </c:pt>
                <c:pt idx="3">
                  <c:v>77.533000000000001</c:v>
                </c:pt>
                <c:pt idx="4">
                  <c:v>100.211</c:v>
                </c:pt>
              </c:numCache>
            </c:numRef>
          </c:val>
          <c:extLst>
            <c:ext xmlns:c16="http://schemas.microsoft.com/office/drawing/2014/chart" uri="{C3380CC4-5D6E-409C-BE32-E72D297353CC}">
              <c16:uniqueId val="{0000000A-F1B4-4277-83EB-48D9B5B86E1C}"/>
            </c:ext>
          </c:extLst>
        </c:ser>
        <c:ser>
          <c:idx val="6"/>
          <c:order val="6"/>
          <c:tx>
            <c:strRef>
              <c:f>Sheet1!$H$1</c:f>
              <c:strCache>
                <c:ptCount val="1"/>
                <c:pt idx="0">
                  <c:v>Transports</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Sheet1!$H$2:$H$6</c:f>
              <c:numCache>
                <c:formatCode>0.00</c:formatCode>
                <c:ptCount val="5"/>
                <c:pt idx="0">
                  <c:v>52.784999999999997</c:v>
                </c:pt>
                <c:pt idx="1">
                  <c:v>81.649999999999991</c:v>
                </c:pt>
                <c:pt idx="2">
                  <c:v>121.43999999999998</c:v>
                </c:pt>
                <c:pt idx="3">
                  <c:v>177.90499999999997</c:v>
                </c:pt>
                <c:pt idx="4">
                  <c:v>308.89</c:v>
                </c:pt>
              </c:numCache>
            </c:numRef>
          </c:val>
          <c:extLst>
            <c:ext xmlns:c16="http://schemas.microsoft.com/office/drawing/2014/chart" uri="{C3380CC4-5D6E-409C-BE32-E72D297353CC}">
              <c16:uniqueId val="{0000000B-F1B4-4277-83EB-48D9B5B86E1C}"/>
            </c:ext>
          </c:extLst>
        </c:ser>
        <c:ser>
          <c:idx val="7"/>
          <c:order val="7"/>
          <c:tx>
            <c:strRef>
              <c:f>Sheet1!$I$1</c:f>
              <c:strCache>
                <c:ptCount val="1"/>
                <c:pt idx="0">
                  <c:v>Sakari</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Sheet1!$I$2:$I$6</c:f>
              <c:numCache>
                <c:formatCode>0.00</c:formatCode>
                <c:ptCount val="5"/>
                <c:pt idx="0">
                  <c:v>30.474999999999998</c:v>
                </c:pt>
                <c:pt idx="1">
                  <c:v>37.627999999999993</c:v>
                </c:pt>
                <c:pt idx="2">
                  <c:v>45.355999999999995</c:v>
                </c:pt>
                <c:pt idx="3">
                  <c:v>54.164999999999999</c:v>
                </c:pt>
                <c:pt idx="4">
                  <c:v>71.667999999999992</c:v>
                </c:pt>
              </c:numCache>
            </c:numRef>
          </c:val>
          <c:extLst>
            <c:ext xmlns:c16="http://schemas.microsoft.com/office/drawing/2014/chart" uri="{C3380CC4-5D6E-409C-BE32-E72D297353CC}">
              <c16:uniqueId val="{0000000C-F1B4-4277-83EB-48D9B5B86E1C}"/>
            </c:ext>
          </c:extLst>
        </c:ser>
        <c:ser>
          <c:idx val="8"/>
          <c:order val="8"/>
          <c:tx>
            <c:strRef>
              <c:f>Sheet1!$J$1</c:f>
              <c:strCache>
                <c:ptCount val="1"/>
                <c:pt idx="0">
                  <c:v>Atpūta un kultūra</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Sheet1!$J$2:$J$6</c:f>
              <c:numCache>
                <c:formatCode>0.00</c:formatCode>
                <c:ptCount val="5"/>
                <c:pt idx="0">
                  <c:v>31.141999999999996</c:v>
                </c:pt>
                <c:pt idx="1">
                  <c:v>46.275999999999996</c:v>
                </c:pt>
                <c:pt idx="2">
                  <c:v>75.393999999999991</c:v>
                </c:pt>
                <c:pt idx="3">
                  <c:v>83.075999999999993</c:v>
                </c:pt>
                <c:pt idx="4">
                  <c:v>179.929</c:v>
                </c:pt>
              </c:numCache>
            </c:numRef>
          </c:val>
          <c:extLst>
            <c:ext xmlns:c16="http://schemas.microsoft.com/office/drawing/2014/chart" uri="{C3380CC4-5D6E-409C-BE32-E72D297353CC}">
              <c16:uniqueId val="{0000000D-F1B4-4277-83EB-48D9B5B86E1C}"/>
            </c:ext>
          </c:extLst>
        </c:ser>
        <c:ser>
          <c:idx val="9"/>
          <c:order val="9"/>
          <c:tx>
            <c:strRef>
              <c:f>Sheet1!$K$1</c:f>
              <c:strCache>
                <c:ptCount val="1"/>
                <c:pt idx="0">
                  <c:v>Izglītība</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Sheet1!$K$2:$K$6</c:f>
              <c:numCache>
                <c:formatCode>0.00</c:formatCode>
                <c:ptCount val="5"/>
                <c:pt idx="0">
                  <c:v>5.3359999999999994</c:v>
                </c:pt>
                <c:pt idx="1">
                  <c:v>8.0729999999999986</c:v>
                </c:pt>
                <c:pt idx="2">
                  <c:v>11.729999999999999</c:v>
                </c:pt>
                <c:pt idx="3">
                  <c:v>14.237</c:v>
                </c:pt>
                <c:pt idx="4">
                  <c:v>20.906999999999996</c:v>
                </c:pt>
              </c:numCache>
            </c:numRef>
          </c:val>
          <c:extLst>
            <c:ext xmlns:c16="http://schemas.microsoft.com/office/drawing/2014/chart" uri="{C3380CC4-5D6E-409C-BE32-E72D297353CC}">
              <c16:uniqueId val="{0000000E-F1B4-4277-83EB-48D9B5B86E1C}"/>
            </c:ext>
          </c:extLst>
        </c:ser>
        <c:ser>
          <c:idx val="10"/>
          <c:order val="10"/>
          <c:tx>
            <c:strRef>
              <c:f>Sheet1!$L$1</c:f>
              <c:strCache>
                <c:ptCount val="1"/>
                <c:pt idx="0">
                  <c:v>Restorāni un viesnīcas</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Sheet1!$L$2:$L$6</c:f>
              <c:numCache>
                <c:formatCode>0.00</c:formatCode>
                <c:ptCount val="5"/>
                <c:pt idx="0">
                  <c:v>16.030999999999999</c:v>
                </c:pt>
                <c:pt idx="1">
                  <c:v>24.38</c:v>
                </c:pt>
                <c:pt idx="2">
                  <c:v>37.398000000000003</c:v>
                </c:pt>
                <c:pt idx="3">
                  <c:v>59.983999999999995</c:v>
                </c:pt>
                <c:pt idx="4">
                  <c:v>142.94499999999999</c:v>
                </c:pt>
              </c:numCache>
            </c:numRef>
          </c:val>
          <c:extLst>
            <c:ext xmlns:c16="http://schemas.microsoft.com/office/drawing/2014/chart" uri="{C3380CC4-5D6E-409C-BE32-E72D297353CC}">
              <c16:uniqueId val="{0000000F-F1B4-4277-83EB-48D9B5B86E1C}"/>
            </c:ext>
          </c:extLst>
        </c:ser>
        <c:ser>
          <c:idx val="11"/>
          <c:order val="11"/>
          <c:tx>
            <c:strRef>
              <c:f>Sheet1!$M$1</c:f>
              <c:strCache>
                <c:ptCount val="1"/>
                <c:pt idx="0">
                  <c:v>Dažādas preces un pakalpojumi</c:v>
                </c:pt>
              </c:strCache>
            </c:strRef>
          </c:tx>
          <c:invertIfNegative val="0"/>
          <c:cat>
            <c:strRef>
              <c:f>Sheet1!$A$2:$A$6</c:f>
              <c:strCache>
                <c:ptCount val="5"/>
                <c:pt idx="0">
                  <c:v>1. kvintile</c:v>
                </c:pt>
                <c:pt idx="1">
                  <c:v>2. kvintile</c:v>
                </c:pt>
                <c:pt idx="2">
                  <c:v>3. kvintile</c:v>
                </c:pt>
                <c:pt idx="3">
                  <c:v>4. kvintile</c:v>
                </c:pt>
                <c:pt idx="4">
                  <c:v>5. kvintile</c:v>
                </c:pt>
              </c:strCache>
            </c:strRef>
          </c:cat>
          <c:val>
            <c:numRef>
              <c:f>Sheet1!$M$2:$M$6</c:f>
              <c:numCache>
                <c:formatCode>0.00</c:formatCode>
                <c:ptCount val="5"/>
                <c:pt idx="0">
                  <c:v>29.393999999999995</c:v>
                </c:pt>
                <c:pt idx="1">
                  <c:v>45.171999999999997</c:v>
                </c:pt>
                <c:pt idx="2">
                  <c:v>55.89</c:v>
                </c:pt>
                <c:pt idx="3">
                  <c:v>83.421000000000006</c:v>
                </c:pt>
                <c:pt idx="4">
                  <c:v>141.28899999999999</c:v>
                </c:pt>
              </c:numCache>
            </c:numRef>
          </c:val>
          <c:extLst>
            <c:ext xmlns:c16="http://schemas.microsoft.com/office/drawing/2014/chart" uri="{C3380CC4-5D6E-409C-BE32-E72D297353CC}">
              <c16:uniqueId val="{00000010-F1B4-4277-83EB-48D9B5B86E1C}"/>
            </c:ext>
          </c:extLst>
        </c:ser>
        <c:dLbls>
          <c:showLegendKey val="0"/>
          <c:showVal val="0"/>
          <c:showCatName val="0"/>
          <c:showSerName val="0"/>
          <c:showPercent val="0"/>
          <c:showBubbleSize val="0"/>
        </c:dLbls>
        <c:gapWidth val="50"/>
        <c:overlap val="100"/>
        <c:axId val="39564032"/>
        <c:axId val="42197376"/>
      </c:barChart>
      <c:lineChart>
        <c:grouping val="standard"/>
        <c:varyColors val="0"/>
        <c:ser>
          <c:idx val="12"/>
          <c:order val="12"/>
          <c:tx>
            <c:strRef>
              <c:f>Sheet1!$N$1</c:f>
              <c:strCache>
                <c:ptCount val="1"/>
              </c:strCache>
            </c:strRef>
          </c:tx>
          <c:spPr>
            <a:ln>
              <a:no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1. kvintile</c:v>
                </c:pt>
                <c:pt idx="1">
                  <c:v>2. kvintile</c:v>
                </c:pt>
                <c:pt idx="2">
                  <c:v>3. kvintile</c:v>
                </c:pt>
                <c:pt idx="3">
                  <c:v>4. kvintile</c:v>
                </c:pt>
                <c:pt idx="4">
                  <c:v>5. kvintile</c:v>
                </c:pt>
              </c:strCache>
            </c:strRef>
          </c:cat>
          <c:val>
            <c:numRef>
              <c:f>Sheet1!$N$2:$N$6</c:f>
              <c:numCache>
                <c:formatCode>0</c:formatCode>
                <c:ptCount val="5"/>
                <c:pt idx="0">
                  <c:v>541.97199999999998</c:v>
                </c:pt>
                <c:pt idx="1">
                  <c:v>745.95899999999995</c:v>
                </c:pt>
                <c:pt idx="2">
                  <c:v>893.91799999999989</c:v>
                </c:pt>
                <c:pt idx="3">
                  <c:v>1100.5729999999999</c:v>
                </c:pt>
                <c:pt idx="4">
                  <c:v>1740.7779999999998</c:v>
                </c:pt>
              </c:numCache>
            </c:numRef>
          </c:val>
          <c:smooth val="0"/>
          <c:extLst>
            <c:ext xmlns:c16="http://schemas.microsoft.com/office/drawing/2014/chart" uri="{C3380CC4-5D6E-409C-BE32-E72D297353CC}">
              <c16:uniqueId val="{00000011-F1B4-4277-83EB-48D9B5B86E1C}"/>
            </c:ext>
          </c:extLst>
        </c:ser>
        <c:dLbls>
          <c:showLegendKey val="0"/>
          <c:showVal val="0"/>
          <c:showCatName val="0"/>
          <c:showSerName val="0"/>
          <c:showPercent val="0"/>
          <c:showBubbleSize val="0"/>
        </c:dLbls>
        <c:marker val="1"/>
        <c:smooth val="0"/>
        <c:axId val="39564032"/>
        <c:axId val="42197376"/>
      </c:lineChart>
      <c:catAx>
        <c:axId val="39564032"/>
        <c:scaling>
          <c:orientation val="minMax"/>
        </c:scaling>
        <c:delete val="0"/>
        <c:axPos val="b"/>
        <c:numFmt formatCode="General" sourceLinked="1"/>
        <c:majorTickMark val="none"/>
        <c:minorTickMark val="none"/>
        <c:tickLblPos val="low"/>
        <c:spPr>
          <a:ln w="3175"/>
        </c:spPr>
        <c:txPr>
          <a:bodyPr rot="0" vert="horz"/>
          <a:lstStyle/>
          <a:p>
            <a:pPr>
              <a:defRPr/>
            </a:pPr>
            <a:endParaRPr lang="lv-LV"/>
          </a:p>
        </c:txPr>
        <c:crossAx val="42197376"/>
        <c:crosses val="autoZero"/>
        <c:auto val="0"/>
        <c:lblAlgn val="ctr"/>
        <c:lblOffset val="0"/>
        <c:noMultiLvlLbl val="1"/>
      </c:catAx>
      <c:valAx>
        <c:axId val="42197376"/>
        <c:scaling>
          <c:orientation val="minMax"/>
        </c:scaling>
        <c:delete val="0"/>
        <c:axPos val="l"/>
        <c:numFmt formatCode="0" sourceLinked="0"/>
        <c:majorTickMark val="out"/>
        <c:minorTickMark val="none"/>
        <c:tickLblPos val="nextTo"/>
        <c:spPr>
          <a:ln w="3175">
            <a:noFill/>
          </a:ln>
        </c:spPr>
        <c:txPr>
          <a:bodyPr rot="0" vert="horz"/>
          <a:lstStyle/>
          <a:p>
            <a:pPr>
              <a:defRPr/>
            </a:pPr>
            <a:endParaRPr lang="lv-LV"/>
          </a:p>
        </c:txPr>
        <c:crossAx val="39564032"/>
        <c:crosses val="autoZero"/>
        <c:crossBetween val="between"/>
      </c:valAx>
      <c:spPr>
        <a:noFill/>
        <a:ln w="24631">
          <a:noFill/>
        </a:ln>
      </c:spPr>
    </c:plotArea>
    <c:legend>
      <c:legendPos val="r"/>
      <c:layout>
        <c:manualLayout>
          <c:xMode val="edge"/>
          <c:yMode val="edge"/>
          <c:x val="0.61324423076923074"/>
          <c:y val="6.641252973712658E-2"/>
          <c:w val="0.37793632478632472"/>
          <c:h val="0.89072359259719391"/>
        </c:manualLayout>
      </c:layout>
      <c:overlay val="0"/>
    </c:legend>
    <c:plotVisOnly val="1"/>
    <c:dispBlanksAs val="gap"/>
    <c:showDLblsOverMax val="0"/>
  </c:chart>
  <c:spPr>
    <a:noFill/>
    <a:ln>
      <a:noFill/>
    </a:ln>
  </c:spPr>
  <c:txPr>
    <a:bodyPr/>
    <a:lstStyle/>
    <a:p>
      <a:pPr>
        <a:defRPr sz="1400" b="0" i="0" u="none" strike="noStrike" baseline="0">
          <a:solidFill>
            <a:srgbClr val="000000"/>
          </a:solidFill>
          <a:latin typeface="Gill Sans Nova Cond Lt" panose="020B0306020104020203" pitchFamily="34" charset="0"/>
          <a:ea typeface="Arial"/>
          <a:cs typeface="Arial"/>
        </a:defRPr>
      </a:pPr>
      <a:endParaRPr lang="lv-LV"/>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Sheet1!$B$2:$B$6</c:f>
              <c:numCache>
                <c:formatCode>0.00</c:formatCode>
                <c:ptCount val="5"/>
                <c:pt idx="0">
                  <c:v>7.88</c:v>
                </c:pt>
                <c:pt idx="1">
                  <c:v>12.25</c:v>
                </c:pt>
                <c:pt idx="2">
                  <c:v>16.38</c:v>
                </c:pt>
                <c:pt idx="3">
                  <c:v>19.79</c:v>
                </c:pt>
                <c:pt idx="4">
                  <c:v>38.99</c:v>
                </c:pt>
              </c:numCache>
            </c:numRef>
          </c:val>
          <c:extLst>
            <c:ext xmlns:c16="http://schemas.microsoft.com/office/drawing/2014/chart" uri="{C3380CC4-5D6E-409C-BE32-E72D297353CC}">
              <c16:uniqueId val="{00000000-2B25-43EC-B3EF-2332DD403C9D}"/>
            </c:ext>
          </c:extLst>
        </c:ser>
        <c:ser>
          <c:idx val="1"/>
          <c:order val="1"/>
          <c:tx>
            <c:strRef>
              <c:f>Sheet1!$C$1</c:f>
              <c:strCache>
                <c:ptCount val="1"/>
                <c:pt idx="0">
                  <c:v>2014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Sheet1!$C$2:$C$6</c:f>
              <c:numCache>
                <c:formatCode>0.00</c:formatCode>
                <c:ptCount val="5"/>
                <c:pt idx="0">
                  <c:v>9.6999999999999993</c:v>
                </c:pt>
                <c:pt idx="1">
                  <c:v>15.88</c:v>
                </c:pt>
                <c:pt idx="2">
                  <c:v>18.82</c:v>
                </c:pt>
                <c:pt idx="3">
                  <c:v>25.39</c:v>
                </c:pt>
                <c:pt idx="4">
                  <c:v>55.43</c:v>
                </c:pt>
              </c:numCache>
            </c:numRef>
          </c:val>
          <c:extLst>
            <c:ext xmlns:c16="http://schemas.microsoft.com/office/drawing/2014/chart" uri="{C3380CC4-5D6E-409C-BE32-E72D297353CC}">
              <c16:uniqueId val="{00000001-2B25-43EC-B3EF-2332DD403C9D}"/>
            </c:ext>
          </c:extLst>
        </c:ser>
        <c:ser>
          <c:idx val="2"/>
          <c:order val="2"/>
          <c:tx>
            <c:strRef>
              <c:f>Sheet1!$D$1</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Sheet1!$D$2:$D$6</c:f>
              <c:numCache>
                <c:formatCode>0.00</c:formatCode>
                <c:ptCount val="5"/>
                <c:pt idx="0">
                  <c:v>13.54</c:v>
                </c:pt>
                <c:pt idx="1">
                  <c:v>20.12</c:v>
                </c:pt>
                <c:pt idx="2">
                  <c:v>32.78</c:v>
                </c:pt>
                <c:pt idx="3">
                  <c:v>36.119999999999997</c:v>
                </c:pt>
                <c:pt idx="4">
                  <c:v>78.23</c:v>
                </c:pt>
              </c:numCache>
            </c:numRef>
          </c:val>
          <c:extLst>
            <c:ext xmlns:c16="http://schemas.microsoft.com/office/drawing/2014/chart" uri="{C3380CC4-5D6E-409C-BE32-E72D297353CC}">
              <c16:uniqueId val="{00000002-2B25-43EC-B3EF-2332DD403C9D}"/>
            </c:ext>
          </c:extLst>
        </c:ser>
        <c:dLbls>
          <c:showLegendKey val="0"/>
          <c:showVal val="0"/>
          <c:showCatName val="0"/>
          <c:showSerName val="0"/>
          <c:showPercent val="0"/>
          <c:showBubbleSize val="0"/>
        </c:dLbls>
        <c:gapWidth val="219"/>
        <c:overlap val="-27"/>
        <c:axId val="923722223"/>
        <c:axId val="923723471"/>
      </c:barChart>
      <c:catAx>
        <c:axId val="92372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923723471"/>
        <c:crosses val="autoZero"/>
        <c:auto val="1"/>
        <c:lblAlgn val="ctr"/>
        <c:lblOffset val="100"/>
        <c:noMultiLvlLbl val="0"/>
      </c:catAx>
      <c:valAx>
        <c:axId val="9237234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923722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88034215172889E-3"/>
          <c:y val="0.2053511333560728"/>
          <c:w val="0.66015551473772793"/>
          <c:h val="0.7900617553050159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9E2-4D73-87CE-EBD7F86248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33F-4D02-8CEC-CBCC096E80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3F-4D02-8CEC-CBCC096E80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3F-4D02-8CEC-CBCC096E802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33F-4D02-8CEC-CBCC096E8023}"/>
              </c:ext>
            </c:extLst>
          </c:dPt>
          <c:dLbls>
            <c:dLbl>
              <c:idx val="0"/>
              <c:showLegendKey val="0"/>
              <c:showVal val="1"/>
              <c:showCatName val="1"/>
              <c:showSerName val="0"/>
              <c:showPercent val="0"/>
              <c:showBubbleSize val="0"/>
              <c:extLst>
                <c:ext xmlns:c15="http://schemas.microsoft.com/office/drawing/2012/chart" uri="{CE6537A1-D6FC-4f65-9D91-7224C49458BB}">
                  <c15:layout>
                    <c:manualLayout>
                      <c:w val="0.23953237367126498"/>
                      <c:h val="0.29535476315986275"/>
                    </c:manualLayout>
                  </c15:layout>
                </c:ext>
                <c:ext xmlns:c16="http://schemas.microsoft.com/office/drawing/2014/chart" uri="{C3380CC4-5D6E-409C-BE32-E72D297353CC}">
                  <c16:uniqueId val="{00000002-49E2-4D73-87CE-EBD7F862482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Sheet1!$B$2:$B$6</c:f>
              <c:numCache>
                <c:formatCode>0%</c:formatCode>
                <c:ptCount val="5"/>
                <c:pt idx="0">
                  <c:v>7.4893522871840243E-2</c:v>
                </c:pt>
                <c:pt idx="1">
                  <c:v>0.11128934122462525</c:v>
                </c:pt>
                <c:pt idx="2">
                  <c:v>0.18131533823773438</c:v>
                </c:pt>
                <c:pt idx="3">
                  <c:v>0.19978981138337293</c:v>
                </c:pt>
                <c:pt idx="4">
                  <c:v>0.43271198628242707</c:v>
                </c:pt>
              </c:numCache>
            </c:numRef>
          </c:val>
          <c:extLst>
            <c:ext xmlns:c16="http://schemas.microsoft.com/office/drawing/2014/chart" uri="{C3380CC4-5D6E-409C-BE32-E72D297353CC}">
              <c16:uniqueId val="{00000000-49E2-4D73-87CE-EBD7F862482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Sheet1!$B$2:$B$6</c:f>
              <c:numCache>
                <c:formatCode>0.00</c:formatCode>
                <c:ptCount val="5"/>
                <c:pt idx="0">
                  <c:v>48.73</c:v>
                </c:pt>
                <c:pt idx="1">
                  <c:v>63.63</c:v>
                </c:pt>
                <c:pt idx="2">
                  <c:v>74.099999999999994</c:v>
                </c:pt>
                <c:pt idx="3">
                  <c:v>82.95</c:v>
                </c:pt>
                <c:pt idx="4">
                  <c:v>99.3</c:v>
                </c:pt>
              </c:numCache>
            </c:numRef>
          </c:val>
          <c:extLst>
            <c:ext xmlns:c16="http://schemas.microsoft.com/office/drawing/2014/chart" uri="{C3380CC4-5D6E-409C-BE32-E72D297353CC}">
              <c16:uniqueId val="{00000000-2B25-43EC-B3EF-2332DD403C9D}"/>
            </c:ext>
          </c:extLst>
        </c:ser>
        <c:ser>
          <c:idx val="1"/>
          <c:order val="1"/>
          <c:tx>
            <c:strRef>
              <c:f>Sheet1!$C$1</c:f>
              <c:strCache>
                <c:ptCount val="1"/>
                <c:pt idx="0">
                  <c:v>2014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Sheet1!$C$2:$C$6</c:f>
              <c:numCache>
                <c:formatCode>0.00</c:formatCode>
                <c:ptCount val="5"/>
                <c:pt idx="0">
                  <c:v>57.02</c:v>
                </c:pt>
                <c:pt idx="1">
                  <c:v>73.819999999999993</c:v>
                </c:pt>
                <c:pt idx="2">
                  <c:v>84.12</c:v>
                </c:pt>
                <c:pt idx="3">
                  <c:v>91.26</c:v>
                </c:pt>
                <c:pt idx="4">
                  <c:v>116.08</c:v>
                </c:pt>
              </c:numCache>
            </c:numRef>
          </c:val>
          <c:extLst>
            <c:ext xmlns:c16="http://schemas.microsoft.com/office/drawing/2014/chart" uri="{C3380CC4-5D6E-409C-BE32-E72D297353CC}">
              <c16:uniqueId val="{00000001-2B25-43EC-B3EF-2332DD403C9D}"/>
            </c:ext>
          </c:extLst>
        </c:ser>
        <c:ser>
          <c:idx val="2"/>
          <c:order val="2"/>
          <c:tx>
            <c:strRef>
              <c:f>Sheet1!$D$1</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1.kvintile (trūcīgākie 20% sabiedrības)</c:v>
                </c:pt>
                <c:pt idx="1">
                  <c:v>2.kvintile</c:v>
                </c:pt>
                <c:pt idx="2">
                  <c:v>3.kvintile</c:v>
                </c:pt>
                <c:pt idx="3">
                  <c:v>4.kvintile</c:v>
                </c:pt>
                <c:pt idx="4">
                  <c:v>5.kvintile (turīgākie 20% sabiedrības)</c:v>
                </c:pt>
              </c:strCache>
            </c:strRef>
          </c:cat>
          <c:val>
            <c:numRef>
              <c:f>Sheet1!$D$2:$D$6</c:f>
              <c:numCache>
                <c:formatCode>0.00</c:formatCode>
                <c:ptCount val="5"/>
                <c:pt idx="0">
                  <c:v>74.290000000000006</c:v>
                </c:pt>
                <c:pt idx="1">
                  <c:v>92.03</c:v>
                </c:pt>
                <c:pt idx="2">
                  <c:v>96.2</c:v>
                </c:pt>
                <c:pt idx="3">
                  <c:v>107.19</c:v>
                </c:pt>
                <c:pt idx="4">
                  <c:v>129.15</c:v>
                </c:pt>
              </c:numCache>
            </c:numRef>
          </c:val>
          <c:extLst>
            <c:ext xmlns:c16="http://schemas.microsoft.com/office/drawing/2014/chart" uri="{C3380CC4-5D6E-409C-BE32-E72D297353CC}">
              <c16:uniqueId val="{00000002-2B25-43EC-B3EF-2332DD403C9D}"/>
            </c:ext>
          </c:extLst>
        </c:ser>
        <c:dLbls>
          <c:showLegendKey val="0"/>
          <c:showVal val="0"/>
          <c:showCatName val="0"/>
          <c:showSerName val="0"/>
          <c:showPercent val="0"/>
          <c:showBubbleSize val="0"/>
        </c:dLbls>
        <c:gapWidth val="219"/>
        <c:overlap val="-27"/>
        <c:axId val="923722223"/>
        <c:axId val="923723471"/>
      </c:barChart>
      <c:catAx>
        <c:axId val="92372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923723471"/>
        <c:crosses val="autoZero"/>
        <c:auto val="1"/>
        <c:lblAlgn val="ctr"/>
        <c:lblOffset val="100"/>
        <c:noMultiLvlLbl val="0"/>
      </c:catAx>
      <c:valAx>
        <c:axId val="9237234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923722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81180-5CC2-4CF2-B117-CEDF7A9FEA6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6FBAC77-9C9E-4FE4-853F-CABAC711009C}">
      <dgm:prSet/>
      <dgm:spPr/>
      <dgm:t>
        <a:bodyPr/>
        <a:lstStyle/>
        <a:p>
          <a:r>
            <a:rPr lang="lv-LV" b="0" i="0"/>
            <a:t>Lielas jaudas atkrastes vēja parku izveide (līdz 1000 MW)</a:t>
          </a:r>
          <a:endParaRPr lang="en-US"/>
        </a:p>
      </dgm:t>
    </dgm:pt>
    <dgm:pt modelId="{0929D811-6307-470D-870E-DFDC6799FB9B}" type="parTrans" cxnId="{4788D93B-06A5-4182-A9E0-E6C39DB3D3D7}">
      <dgm:prSet/>
      <dgm:spPr/>
      <dgm:t>
        <a:bodyPr/>
        <a:lstStyle/>
        <a:p>
          <a:endParaRPr lang="en-US"/>
        </a:p>
      </dgm:t>
    </dgm:pt>
    <dgm:pt modelId="{D8DD4FF7-3A7E-422F-A592-C7477A4E1B5F}" type="sibTrans" cxnId="{4788D93B-06A5-4182-A9E0-E6C39DB3D3D7}">
      <dgm:prSet/>
      <dgm:spPr/>
      <dgm:t>
        <a:bodyPr/>
        <a:lstStyle/>
        <a:p>
          <a:endParaRPr lang="en-US"/>
        </a:p>
      </dgm:t>
    </dgm:pt>
    <dgm:pt modelId="{229EC6AB-FD7B-4965-B3B6-18B81FE392EC}">
      <dgm:prSet/>
      <dgm:spPr/>
      <dgm:t>
        <a:bodyPr/>
        <a:lstStyle/>
        <a:p>
          <a:r>
            <a:rPr lang="lv-LV" b="0" i="0"/>
            <a:t>ELWIND kopprojekta īstenošana</a:t>
          </a:r>
          <a:endParaRPr lang="en-US"/>
        </a:p>
      </dgm:t>
    </dgm:pt>
    <dgm:pt modelId="{EC8EC1CB-CE45-4357-AC43-33F843C06777}" type="parTrans" cxnId="{E11F45E8-4934-456D-A495-AE78785028EF}">
      <dgm:prSet/>
      <dgm:spPr/>
      <dgm:t>
        <a:bodyPr/>
        <a:lstStyle/>
        <a:p>
          <a:endParaRPr lang="en-US"/>
        </a:p>
      </dgm:t>
    </dgm:pt>
    <dgm:pt modelId="{4D021FC1-663C-4D91-AD8B-AE2D7F542E83}" type="sibTrans" cxnId="{E11F45E8-4934-456D-A495-AE78785028EF}">
      <dgm:prSet/>
      <dgm:spPr/>
      <dgm:t>
        <a:bodyPr/>
        <a:lstStyle/>
        <a:p>
          <a:endParaRPr lang="en-US"/>
        </a:p>
      </dgm:t>
    </dgm:pt>
    <dgm:pt modelId="{8BF2D200-EAB6-4B89-BC6F-9CA162C1F01C}">
      <dgm:prSet/>
      <dgm:spPr/>
      <dgm:t>
        <a:bodyPr/>
        <a:lstStyle/>
        <a:p>
          <a:r>
            <a:rPr lang="lv-LV" b="0" i="0" dirty="0"/>
            <a:t>Iespējama jauna kopprojekta īstenošana</a:t>
          </a:r>
          <a:endParaRPr lang="en-US" dirty="0"/>
        </a:p>
      </dgm:t>
    </dgm:pt>
    <dgm:pt modelId="{4E6C11C0-94EA-4DB7-9B2D-71F60CF2B937}" type="parTrans" cxnId="{43981E9F-169F-46F1-B21D-99BF55758D9C}">
      <dgm:prSet/>
      <dgm:spPr/>
      <dgm:t>
        <a:bodyPr/>
        <a:lstStyle/>
        <a:p>
          <a:endParaRPr lang="en-US"/>
        </a:p>
      </dgm:t>
    </dgm:pt>
    <dgm:pt modelId="{AF5B2A6C-8014-4C38-918B-2CC1BB1F08F9}" type="sibTrans" cxnId="{43981E9F-169F-46F1-B21D-99BF55758D9C}">
      <dgm:prSet/>
      <dgm:spPr/>
      <dgm:t>
        <a:bodyPr/>
        <a:lstStyle/>
        <a:p>
          <a:endParaRPr lang="en-US"/>
        </a:p>
      </dgm:t>
    </dgm:pt>
    <dgm:pt modelId="{4EFFE5DA-112A-4F18-9E22-E000AEAA98AE}">
      <dgm:prSet/>
      <dgm:spPr/>
      <dgm:t>
        <a:bodyPr/>
        <a:lstStyle/>
        <a:p>
          <a:r>
            <a:rPr lang="lv-LV" b="0" i="0" dirty="0"/>
            <a:t>Pašvaldību rīcības brīvība noteikt siltumapgādes nosacījumus savā teritorijā</a:t>
          </a:r>
          <a:endParaRPr lang="en-US" dirty="0"/>
        </a:p>
      </dgm:t>
    </dgm:pt>
    <dgm:pt modelId="{E4313297-E7BB-481D-940E-5DE351EEC3BC}" type="parTrans" cxnId="{41980358-25BB-49CD-B029-CFDAF402448D}">
      <dgm:prSet/>
      <dgm:spPr/>
      <dgm:t>
        <a:bodyPr/>
        <a:lstStyle/>
        <a:p>
          <a:endParaRPr lang="en-US"/>
        </a:p>
      </dgm:t>
    </dgm:pt>
    <dgm:pt modelId="{0BC4EF78-6ECF-4153-B845-D2B42D9EAD31}" type="sibTrans" cxnId="{41980358-25BB-49CD-B029-CFDAF402448D}">
      <dgm:prSet/>
      <dgm:spPr/>
      <dgm:t>
        <a:bodyPr/>
        <a:lstStyle/>
        <a:p>
          <a:endParaRPr lang="en-US"/>
        </a:p>
      </dgm:t>
    </dgm:pt>
    <dgm:pt modelId="{3816D37B-6F61-4109-A716-6E245C169732}">
      <dgm:prSet/>
      <dgm:spPr/>
      <dgm:t>
        <a:bodyPr/>
        <a:lstStyle/>
        <a:p>
          <a:r>
            <a:rPr lang="lv-LV" b="0" i="0" dirty="0"/>
            <a:t>Atbalsta programmas pārejai uz AER</a:t>
          </a:r>
          <a:endParaRPr lang="en-US" dirty="0"/>
        </a:p>
      </dgm:t>
    </dgm:pt>
    <dgm:pt modelId="{45563128-0D54-426C-9FBC-E81B61D69824}" type="parTrans" cxnId="{BB7B6766-F0EC-4A21-9972-B5DA617AEAC7}">
      <dgm:prSet/>
      <dgm:spPr/>
      <dgm:t>
        <a:bodyPr/>
        <a:lstStyle/>
        <a:p>
          <a:endParaRPr lang="en-US"/>
        </a:p>
      </dgm:t>
    </dgm:pt>
    <dgm:pt modelId="{532EFF76-1BA8-4021-857B-57A393269AFA}" type="sibTrans" cxnId="{BB7B6766-F0EC-4A21-9972-B5DA617AEAC7}">
      <dgm:prSet/>
      <dgm:spPr/>
      <dgm:t>
        <a:bodyPr/>
        <a:lstStyle/>
        <a:p>
          <a:endParaRPr lang="en-US"/>
        </a:p>
      </dgm:t>
    </dgm:pt>
    <dgm:pt modelId="{3E094C98-3856-4187-B90E-CA6664A65587}">
      <dgm:prSet/>
      <dgm:spPr/>
      <dgm:t>
        <a:bodyPr/>
        <a:lstStyle/>
        <a:p>
          <a:r>
            <a:rPr lang="lv-LV" b="0" i="0" dirty="0" err="1"/>
            <a:t>Pašražošanas</a:t>
          </a:r>
          <a:r>
            <a:rPr lang="lv-LV" b="0" i="0" dirty="0"/>
            <a:t> un pašpatēriņa pasākumi </a:t>
          </a:r>
          <a:endParaRPr lang="en-US" dirty="0"/>
        </a:p>
      </dgm:t>
    </dgm:pt>
    <dgm:pt modelId="{89097C80-1C91-40B6-8293-221D9D06B33C}" type="parTrans" cxnId="{409A998D-32BC-4C23-BCAD-D27B57C5BB9A}">
      <dgm:prSet/>
      <dgm:spPr/>
      <dgm:t>
        <a:bodyPr/>
        <a:lstStyle/>
        <a:p>
          <a:endParaRPr lang="en-US"/>
        </a:p>
      </dgm:t>
    </dgm:pt>
    <dgm:pt modelId="{463DC666-EA71-4CE7-B69B-25566A45DBD4}" type="sibTrans" cxnId="{409A998D-32BC-4C23-BCAD-D27B57C5BB9A}">
      <dgm:prSet/>
      <dgm:spPr/>
      <dgm:t>
        <a:bodyPr/>
        <a:lstStyle/>
        <a:p>
          <a:endParaRPr lang="en-US"/>
        </a:p>
      </dgm:t>
    </dgm:pt>
    <dgm:pt modelId="{DAB48B71-E5B2-4E0A-A7FE-F02B740C7503}">
      <dgm:prSet/>
      <dgm:spPr/>
      <dgm:t>
        <a:bodyPr/>
        <a:lstStyle/>
        <a:p>
          <a:r>
            <a:rPr lang="lv-LV" b="0" i="0" dirty="0" err="1"/>
            <a:t>Pašpatērētāju</a:t>
          </a:r>
          <a:r>
            <a:rPr lang="lv-LV" b="0" i="0" dirty="0"/>
            <a:t> un </a:t>
          </a:r>
          <a:r>
            <a:rPr lang="lv-LV" b="0" i="0" dirty="0" err="1"/>
            <a:t>energokopienu</a:t>
          </a:r>
          <a:r>
            <a:rPr lang="lv-LV" b="0" i="0" dirty="0"/>
            <a:t> regulējuma izstrāde</a:t>
          </a:r>
          <a:endParaRPr lang="en-US" dirty="0"/>
        </a:p>
      </dgm:t>
    </dgm:pt>
    <dgm:pt modelId="{0AD3BCE3-99ED-4C92-A65C-D42CBC4D3561}" type="parTrans" cxnId="{3CF8150D-7909-4054-BE70-94015A182263}">
      <dgm:prSet/>
      <dgm:spPr/>
      <dgm:t>
        <a:bodyPr/>
        <a:lstStyle/>
        <a:p>
          <a:endParaRPr lang="en-US"/>
        </a:p>
      </dgm:t>
    </dgm:pt>
    <dgm:pt modelId="{8A82D3E9-263E-4030-B652-9F6C2FAC906D}" type="sibTrans" cxnId="{3CF8150D-7909-4054-BE70-94015A182263}">
      <dgm:prSet/>
      <dgm:spPr/>
      <dgm:t>
        <a:bodyPr/>
        <a:lstStyle/>
        <a:p>
          <a:endParaRPr lang="en-US"/>
        </a:p>
      </dgm:t>
    </dgm:pt>
    <dgm:pt modelId="{A28AC9AA-19E8-433E-8C10-352A745EEFD5}">
      <dgm:prSet/>
      <dgm:spPr/>
      <dgm:t>
        <a:bodyPr/>
        <a:lstStyle/>
        <a:p>
          <a:r>
            <a:rPr lang="lv-LV" b="0" i="0" dirty="0"/>
            <a:t>līgumu un savstarpējās tirdzniecības regulējumu</a:t>
          </a:r>
          <a:endParaRPr lang="en-US" dirty="0"/>
        </a:p>
      </dgm:t>
    </dgm:pt>
    <dgm:pt modelId="{12E993C7-58B8-4708-8BE7-B57DE42D4321}" type="parTrans" cxnId="{7D8649BA-E813-4EB8-8AB3-792E25DA7E9E}">
      <dgm:prSet/>
      <dgm:spPr/>
      <dgm:t>
        <a:bodyPr/>
        <a:lstStyle/>
        <a:p>
          <a:endParaRPr lang="en-US"/>
        </a:p>
      </dgm:t>
    </dgm:pt>
    <dgm:pt modelId="{FE53898B-76CB-4F35-8F77-B4AFA4AB7D5E}" type="sibTrans" cxnId="{7D8649BA-E813-4EB8-8AB3-792E25DA7E9E}">
      <dgm:prSet/>
      <dgm:spPr/>
      <dgm:t>
        <a:bodyPr/>
        <a:lstStyle/>
        <a:p>
          <a:endParaRPr lang="en-US"/>
        </a:p>
      </dgm:t>
    </dgm:pt>
    <dgm:pt modelId="{F795918C-4D49-4CA9-AB6C-7D5E1615C267}">
      <dgm:prSet/>
      <dgm:spPr/>
      <dgm:t>
        <a:bodyPr/>
        <a:lstStyle/>
        <a:p>
          <a:r>
            <a:rPr lang="lv-LV" b="0" i="0" dirty="0"/>
            <a:t>Atbalsta programmas energoefektivitātei un pārejai uz AER</a:t>
          </a:r>
          <a:endParaRPr lang="en-US" dirty="0"/>
        </a:p>
      </dgm:t>
    </dgm:pt>
    <dgm:pt modelId="{D01144E0-F3DF-4B0D-8B37-B09F82100F14}" type="parTrans" cxnId="{3905698D-BBDF-449E-B063-4EDF24A5F6E8}">
      <dgm:prSet/>
      <dgm:spPr/>
      <dgm:t>
        <a:bodyPr/>
        <a:lstStyle/>
        <a:p>
          <a:endParaRPr lang="en-US"/>
        </a:p>
      </dgm:t>
    </dgm:pt>
    <dgm:pt modelId="{BA815936-CAD5-4114-BBD8-327A3A573AA1}" type="sibTrans" cxnId="{3905698D-BBDF-449E-B063-4EDF24A5F6E8}">
      <dgm:prSet/>
      <dgm:spPr/>
      <dgm:t>
        <a:bodyPr/>
        <a:lstStyle/>
        <a:p>
          <a:endParaRPr lang="en-US"/>
        </a:p>
      </dgm:t>
    </dgm:pt>
    <dgm:pt modelId="{C76A1E29-BD63-4A36-B51B-7BA9F7403D55}">
      <dgm:prSet/>
      <dgm:spPr/>
      <dgm:t>
        <a:bodyPr/>
        <a:lstStyle/>
        <a:p>
          <a:r>
            <a:rPr lang="lv-LV" dirty="0"/>
            <a:t>Sauszemes vēja parku potenciāla apgūšana</a:t>
          </a:r>
        </a:p>
      </dgm:t>
    </dgm:pt>
    <dgm:pt modelId="{8FE47923-9BC9-4BF6-9637-EA0DC641B17E}" type="parTrans" cxnId="{5F04C83F-D55F-4E36-BE31-EC626B878538}">
      <dgm:prSet/>
      <dgm:spPr/>
      <dgm:t>
        <a:bodyPr/>
        <a:lstStyle/>
        <a:p>
          <a:endParaRPr lang="lv-LV"/>
        </a:p>
      </dgm:t>
    </dgm:pt>
    <dgm:pt modelId="{2D42943D-AA49-40F9-B391-B764C38108CC}" type="sibTrans" cxnId="{5F04C83F-D55F-4E36-BE31-EC626B878538}">
      <dgm:prSet/>
      <dgm:spPr/>
      <dgm:t>
        <a:bodyPr/>
        <a:lstStyle/>
        <a:p>
          <a:endParaRPr lang="lv-LV"/>
        </a:p>
      </dgm:t>
    </dgm:pt>
    <dgm:pt modelId="{9B1BA91F-94BA-471F-A0CD-F837D8201296}">
      <dgm:prSet/>
      <dgm:spPr/>
      <dgm:t>
        <a:bodyPr/>
        <a:lstStyle/>
        <a:p>
          <a:r>
            <a:rPr lang="lv-LV" b="0" i="0" dirty="0"/>
            <a:t>Ieguvumu mehānisms pašvaldību iedzīvotājiem</a:t>
          </a:r>
          <a:endParaRPr lang="lv-LV" dirty="0"/>
        </a:p>
      </dgm:t>
    </dgm:pt>
    <dgm:pt modelId="{36119B24-6773-45C6-865B-FCCB83E581A7}" type="parTrans" cxnId="{0D0B6DA6-C840-49EB-9434-CA9A6C88DC3E}">
      <dgm:prSet/>
      <dgm:spPr/>
      <dgm:t>
        <a:bodyPr/>
        <a:lstStyle/>
        <a:p>
          <a:endParaRPr lang="lv-LV"/>
        </a:p>
      </dgm:t>
    </dgm:pt>
    <dgm:pt modelId="{DCE36162-C135-45C1-88EF-C1A1891CD995}" type="sibTrans" cxnId="{0D0B6DA6-C840-49EB-9434-CA9A6C88DC3E}">
      <dgm:prSet/>
      <dgm:spPr/>
      <dgm:t>
        <a:bodyPr/>
        <a:lstStyle/>
        <a:p>
          <a:endParaRPr lang="lv-LV"/>
        </a:p>
      </dgm:t>
    </dgm:pt>
    <dgm:pt modelId="{82F41007-593B-4516-B547-95924D753D44}">
      <dgm:prSet/>
      <dgm:spPr/>
      <dgm:t>
        <a:bodyPr/>
        <a:lstStyle/>
        <a:p>
          <a:r>
            <a:rPr lang="lv-LV" b="0" i="0" dirty="0"/>
            <a:t>Aizsargjoslu nosacījumu atvieglošana</a:t>
          </a:r>
          <a:endParaRPr lang="en-US" dirty="0"/>
        </a:p>
      </dgm:t>
    </dgm:pt>
    <dgm:pt modelId="{39AE559D-F72A-4E77-B90B-474889E1F311}" type="sibTrans" cxnId="{FF99A7A6-F175-4598-BEF8-F979248A4705}">
      <dgm:prSet/>
      <dgm:spPr/>
      <dgm:t>
        <a:bodyPr/>
        <a:lstStyle/>
        <a:p>
          <a:endParaRPr lang="lv-LV"/>
        </a:p>
      </dgm:t>
    </dgm:pt>
    <dgm:pt modelId="{102BA016-4979-42D2-B3B3-2DDA258E2244}" type="parTrans" cxnId="{FF99A7A6-F175-4598-BEF8-F979248A4705}">
      <dgm:prSet/>
      <dgm:spPr/>
      <dgm:t>
        <a:bodyPr/>
        <a:lstStyle/>
        <a:p>
          <a:endParaRPr lang="lv-LV"/>
        </a:p>
      </dgm:t>
    </dgm:pt>
    <dgm:pt modelId="{4C1985C4-4ECE-4551-A3A6-55FC127E9078}">
      <dgm:prSet/>
      <dgm:spPr/>
      <dgm:t>
        <a:bodyPr/>
        <a:lstStyle/>
        <a:p>
          <a:r>
            <a:rPr lang="lv-LV" b="0" i="0" dirty="0"/>
            <a:t>Ietekmes uz vidi novērtējuma nosacījumu pielāgošana</a:t>
          </a:r>
          <a:endParaRPr lang="en-US" dirty="0"/>
        </a:p>
      </dgm:t>
    </dgm:pt>
    <dgm:pt modelId="{3F210F3B-CE60-41FA-9A32-3405FA97825F}" type="sibTrans" cxnId="{9EC7D0AB-3482-4015-BA3B-31B63B32FB18}">
      <dgm:prSet/>
      <dgm:spPr/>
      <dgm:t>
        <a:bodyPr/>
        <a:lstStyle/>
        <a:p>
          <a:endParaRPr lang="lv-LV"/>
        </a:p>
      </dgm:t>
    </dgm:pt>
    <dgm:pt modelId="{BB8B23E9-9C73-4429-8115-7FADC1204402}" type="parTrans" cxnId="{9EC7D0AB-3482-4015-BA3B-31B63B32FB18}">
      <dgm:prSet/>
      <dgm:spPr/>
      <dgm:t>
        <a:bodyPr/>
        <a:lstStyle/>
        <a:p>
          <a:endParaRPr lang="lv-LV"/>
        </a:p>
      </dgm:t>
    </dgm:pt>
    <dgm:pt modelId="{616EE11E-8DC7-4194-8AB2-AA4AB2F0E8B6}">
      <dgm:prSet/>
      <dgm:spPr/>
      <dgm:t>
        <a:bodyPr/>
        <a:lstStyle/>
        <a:p>
          <a:r>
            <a:rPr lang="lv-LV" b="0" i="0" dirty="0"/>
            <a:t>Nolietoto vēja ģeneratoru nojaukšanas kārtības noteikšana</a:t>
          </a:r>
          <a:endParaRPr lang="lv-LV" dirty="0"/>
        </a:p>
      </dgm:t>
    </dgm:pt>
    <dgm:pt modelId="{B45AB0CD-9BC4-4027-AF49-3510B3572CAB}" type="sibTrans" cxnId="{F711098E-387F-42F4-8B72-DEDF89BF8DB3}">
      <dgm:prSet/>
      <dgm:spPr/>
      <dgm:t>
        <a:bodyPr/>
        <a:lstStyle/>
        <a:p>
          <a:endParaRPr lang="lv-LV"/>
        </a:p>
      </dgm:t>
    </dgm:pt>
    <dgm:pt modelId="{C9A2111D-83C7-45AA-962C-E415DFD9D900}" type="parTrans" cxnId="{F711098E-387F-42F4-8B72-DEDF89BF8DB3}">
      <dgm:prSet/>
      <dgm:spPr/>
      <dgm:t>
        <a:bodyPr/>
        <a:lstStyle/>
        <a:p>
          <a:endParaRPr lang="lv-LV"/>
        </a:p>
      </dgm:t>
    </dgm:pt>
    <dgm:pt modelId="{501DF070-F159-4E6B-84E9-A930A23B7259}">
      <dgm:prSet/>
      <dgm:spPr/>
      <dgm:t>
        <a:bodyPr/>
        <a:lstStyle/>
        <a:p>
          <a:r>
            <a:rPr lang="lv-LV" b="0" i="0" dirty="0"/>
            <a:t>Pāreja uz ne-emisiju tehnoloģijām siltumapgādē</a:t>
          </a:r>
          <a:endParaRPr lang="en-US" dirty="0"/>
        </a:p>
      </dgm:t>
    </dgm:pt>
    <dgm:pt modelId="{2E02CED6-E35C-421C-ACD7-C9FD8F1DD6EE}" type="sibTrans" cxnId="{631C5B7F-F04F-435A-B22F-E2F12D518812}">
      <dgm:prSet/>
      <dgm:spPr/>
      <dgm:t>
        <a:bodyPr/>
        <a:lstStyle/>
        <a:p>
          <a:endParaRPr lang="en-US"/>
        </a:p>
      </dgm:t>
    </dgm:pt>
    <dgm:pt modelId="{5212970B-B387-406E-9929-607001AD49BF}" type="parTrans" cxnId="{631C5B7F-F04F-435A-B22F-E2F12D518812}">
      <dgm:prSet/>
      <dgm:spPr/>
      <dgm:t>
        <a:bodyPr/>
        <a:lstStyle/>
        <a:p>
          <a:endParaRPr lang="en-US"/>
        </a:p>
      </dgm:t>
    </dgm:pt>
    <dgm:pt modelId="{44783BD6-A3DD-4124-8EDF-6D9FF6F74F12}">
      <dgm:prSet/>
      <dgm:spPr/>
      <dgm:t>
        <a:bodyPr/>
        <a:lstStyle/>
        <a:p>
          <a:r>
            <a:rPr lang="lv-LV" dirty="0"/>
            <a:t>Vēja parku attīstība meža zemēs</a:t>
          </a:r>
        </a:p>
      </dgm:t>
    </dgm:pt>
    <dgm:pt modelId="{EC37322F-ED20-43D6-93CA-7DAA5CA2D362}" type="parTrans" cxnId="{5B3897A8-6D4C-4E1A-B877-A89493273AD2}">
      <dgm:prSet/>
      <dgm:spPr/>
      <dgm:t>
        <a:bodyPr/>
        <a:lstStyle/>
        <a:p>
          <a:endParaRPr lang="lv-LV"/>
        </a:p>
      </dgm:t>
    </dgm:pt>
    <dgm:pt modelId="{803A6944-D6A3-4224-9363-4CB90E1475EA}" type="sibTrans" cxnId="{5B3897A8-6D4C-4E1A-B877-A89493273AD2}">
      <dgm:prSet/>
      <dgm:spPr/>
    </dgm:pt>
    <dgm:pt modelId="{6AD095C3-5465-434D-993B-4AEA398F321A}" type="pres">
      <dgm:prSet presAssocID="{B8781180-5CC2-4CF2-B117-CEDF7A9FEA66}" presName="linear" presStyleCnt="0">
        <dgm:presLayoutVars>
          <dgm:animLvl val="lvl"/>
          <dgm:resizeHandles val="exact"/>
        </dgm:presLayoutVars>
      </dgm:prSet>
      <dgm:spPr/>
    </dgm:pt>
    <dgm:pt modelId="{B3173F87-6453-4701-9D47-66DF122A2EF0}" type="pres">
      <dgm:prSet presAssocID="{56FBAC77-9C9E-4FE4-853F-CABAC711009C}" presName="parentText" presStyleLbl="node1" presStyleIdx="0" presStyleCnt="4">
        <dgm:presLayoutVars>
          <dgm:chMax val="0"/>
          <dgm:bulletEnabled val="1"/>
        </dgm:presLayoutVars>
      </dgm:prSet>
      <dgm:spPr/>
    </dgm:pt>
    <dgm:pt modelId="{0A0A08E0-21D9-4EBF-82BF-40E21771523A}" type="pres">
      <dgm:prSet presAssocID="{56FBAC77-9C9E-4FE4-853F-CABAC711009C}" presName="childText" presStyleLbl="revTx" presStyleIdx="0" presStyleCnt="4">
        <dgm:presLayoutVars>
          <dgm:bulletEnabled val="1"/>
        </dgm:presLayoutVars>
      </dgm:prSet>
      <dgm:spPr/>
    </dgm:pt>
    <dgm:pt modelId="{29DA6276-E37C-4752-819F-C1249AC04589}" type="pres">
      <dgm:prSet presAssocID="{C76A1E29-BD63-4A36-B51B-7BA9F7403D55}" presName="parentText" presStyleLbl="node1" presStyleIdx="1" presStyleCnt="4">
        <dgm:presLayoutVars>
          <dgm:chMax val="0"/>
          <dgm:bulletEnabled val="1"/>
        </dgm:presLayoutVars>
      </dgm:prSet>
      <dgm:spPr/>
    </dgm:pt>
    <dgm:pt modelId="{4291B4DE-2895-4B07-8952-FB6705F2ACF9}" type="pres">
      <dgm:prSet presAssocID="{C76A1E29-BD63-4A36-B51B-7BA9F7403D55}" presName="childText" presStyleLbl="revTx" presStyleIdx="1" presStyleCnt="4">
        <dgm:presLayoutVars>
          <dgm:bulletEnabled val="1"/>
        </dgm:presLayoutVars>
      </dgm:prSet>
      <dgm:spPr/>
    </dgm:pt>
    <dgm:pt modelId="{691F84E2-BFCF-436B-A352-135E7D5FB884}" type="pres">
      <dgm:prSet presAssocID="{501DF070-F159-4E6B-84E9-A930A23B7259}" presName="parentText" presStyleLbl="node1" presStyleIdx="2" presStyleCnt="4">
        <dgm:presLayoutVars>
          <dgm:chMax val="0"/>
          <dgm:bulletEnabled val="1"/>
        </dgm:presLayoutVars>
      </dgm:prSet>
      <dgm:spPr/>
    </dgm:pt>
    <dgm:pt modelId="{11D8831A-EC52-42A2-8702-670375C959B7}" type="pres">
      <dgm:prSet presAssocID="{501DF070-F159-4E6B-84E9-A930A23B7259}" presName="childText" presStyleLbl="revTx" presStyleIdx="2" presStyleCnt="4">
        <dgm:presLayoutVars>
          <dgm:bulletEnabled val="1"/>
        </dgm:presLayoutVars>
      </dgm:prSet>
      <dgm:spPr/>
    </dgm:pt>
    <dgm:pt modelId="{B5EA3776-F9BA-4354-A462-26F9418DFFED}" type="pres">
      <dgm:prSet presAssocID="{3E094C98-3856-4187-B90E-CA6664A65587}" presName="parentText" presStyleLbl="node1" presStyleIdx="3" presStyleCnt="4">
        <dgm:presLayoutVars>
          <dgm:chMax val="0"/>
          <dgm:bulletEnabled val="1"/>
        </dgm:presLayoutVars>
      </dgm:prSet>
      <dgm:spPr/>
    </dgm:pt>
    <dgm:pt modelId="{83C3AE39-1880-474F-8E8B-4443EA2B984B}" type="pres">
      <dgm:prSet presAssocID="{3E094C98-3856-4187-B90E-CA6664A65587}" presName="childText" presStyleLbl="revTx" presStyleIdx="3" presStyleCnt="4">
        <dgm:presLayoutVars>
          <dgm:bulletEnabled val="1"/>
        </dgm:presLayoutVars>
      </dgm:prSet>
      <dgm:spPr/>
    </dgm:pt>
  </dgm:ptLst>
  <dgm:cxnLst>
    <dgm:cxn modelId="{5C914709-4B8E-4A11-907B-1CE9F393AF4C}" type="presOf" srcId="{3E094C98-3856-4187-B90E-CA6664A65587}" destId="{B5EA3776-F9BA-4354-A462-26F9418DFFED}" srcOrd="0" destOrd="0" presId="urn:microsoft.com/office/officeart/2005/8/layout/vList2"/>
    <dgm:cxn modelId="{3CF8150D-7909-4054-BE70-94015A182263}" srcId="{3E094C98-3856-4187-B90E-CA6664A65587}" destId="{DAB48B71-E5B2-4E0A-A7FE-F02B740C7503}" srcOrd="0" destOrd="0" parTransId="{0AD3BCE3-99ED-4C92-A65C-D42CBC4D3561}" sibTransId="{8A82D3E9-263E-4030-B652-9F6C2FAC906D}"/>
    <dgm:cxn modelId="{A4BC7820-BBAA-4E4C-966E-CAD5220DEB1B}" type="presOf" srcId="{229EC6AB-FD7B-4965-B3B6-18B81FE392EC}" destId="{0A0A08E0-21D9-4EBF-82BF-40E21771523A}" srcOrd="0" destOrd="0" presId="urn:microsoft.com/office/officeart/2005/8/layout/vList2"/>
    <dgm:cxn modelId="{65DA1427-29D9-4A83-BAF7-62A3344B4E4D}" type="presOf" srcId="{C76A1E29-BD63-4A36-B51B-7BA9F7403D55}" destId="{29DA6276-E37C-4752-819F-C1249AC04589}" srcOrd="0" destOrd="0" presId="urn:microsoft.com/office/officeart/2005/8/layout/vList2"/>
    <dgm:cxn modelId="{D988DE2A-062D-41CF-BD03-59BBBFEC9C60}" type="presOf" srcId="{DAB48B71-E5B2-4E0A-A7FE-F02B740C7503}" destId="{83C3AE39-1880-474F-8E8B-4443EA2B984B}" srcOrd="0" destOrd="0" presId="urn:microsoft.com/office/officeart/2005/8/layout/vList2"/>
    <dgm:cxn modelId="{639CDE39-1862-4BEA-A2AA-2587ABD11285}" type="presOf" srcId="{4EFFE5DA-112A-4F18-9E22-E000AEAA98AE}" destId="{11D8831A-EC52-42A2-8702-670375C959B7}" srcOrd="0" destOrd="0" presId="urn:microsoft.com/office/officeart/2005/8/layout/vList2"/>
    <dgm:cxn modelId="{4788D93B-06A5-4182-A9E0-E6C39DB3D3D7}" srcId="{B8781180-5CC2-4CF2-B117-CEDF7A9FEA66}" destId="{56FBAC77-9C9E-4FE4-853F-CABAC711009C}" srcOrd="0" destOrd="0" parTransId="{0929D811-6307-470D-870E-DFDC6799FB9B}" sibTransId="{D8DD4FF7-3A7E-422F-A592-C7477A4E1B5F}"/>
    <dgm:cxn modelId="{5F04C83F-D55F-4E36-BE31-EC626B878538}" srcId="{B8781180-5CC2-4CF2-B117-CEDF7A9FEA66}" destId="{C76A1E29-BD63-4A36-B51B-7BA9F7403D55}" srcOrd="1" destOrd="0" parTransId="{8FE47923-9BC9-4BF6-9637-EA0DC641B17E}" sibTransId="{2D42943D-AA49-40F9-B391-B764C38108CC}"/>
    <dgm:cxn modelId="{BB7B6766-F0EC-4A21-9972-B5DA617AEAC7}" srcId="{501DF070-F159-4E6B-84E9-A930A23B7259}" destId="{3816D37B-6F61-4109-A716-6E245C169732}" srcOrd="1" destOrd="0" parTransId="{45563128-0D54-426C-9FBC-E81B61D69824}" sibTransId="{532EFF76-1BA8-4021-857B-57A393269AFA}"/>
    <dgm:cxn modelId="{E62C3C49-CF60-4387-801E-B8355B8A2277}" type="presOf" srcId="{3816D37B-6F61-4109-A716-6E245C169732}" destId="{11D8831A-EC52-42A2-8702-670375C959B7}" srcOrd="0" destOrd="1" presId="urn:microsoft.com/office/officeart/2005/8/layout/vList2"/>
    <dgm:cxn modelId="{CDF2EF4A-2B87-403B-8C0E-653E9C75944E}" type="presOf" srcId="{9B1BA91F-94BA-471F-A0CD-F837D8201296}" destId="{4291B4DE-2895-4B07-8952-FB6705F2ACF9}" srcOrd="0" destOrd="1" presId="urn:microsoft.com/office/officeart/2005/8/layout/vList2"/>
    <dgm:cxn modelId="{EF18AC70-5FCC-43DB-BC01-584C122DF2FB}" type="presOf" srcId="{8BF2D200-EAB6-4B89-BC6F-9CA162C1F01C}" destId="{0A0A08E0-21D9-4EBF-82BF-40E21771523A}" srcOrd="0" destOrd="1" presId="urn:microsoft.com/office/officeart/2005/8/layout/vList2"/>
    <dgm:cxn modelId="{41980358-25BB-49CD-B029-CFDAF402448D}" srcId="{501DF070-F159-4E6B-84E9-A930A23B7259}" destId="{4EFFE5DA-112A-4F18-9E22-E000AEAA98AE}" srcOrd="0" destOrd="0" parTransId="{E4313297-E7BB-481D-940E-5DE351EEC3BC}" sibTransId="{0BC4EF78-6ECF-4153-B845-D2B42D9EAD31}"/>
    <dgm:cxn modelId="{6AFD8A7B-9939-4E6A-BA16-28BA63F80D3B}" type="presOf" srcId="{4C1985C4-4ECE-4551-A3A6-55FC127E9078}" destId="{4291B4DE-2895-4B07-8952-FB6705F2ACF9}" srcOrd="0" destOrd="3" presId="urn:microsoft.com/office/officeart/2005/8/layout/vList2"/>
    <dgm:cxn modelId="{631C5B7F-F04F-435A-B22F-E2F12D518812}" srcId="{B8781180-5CC2-4CF2-B117-CEDF7A9FEA66}" destId="{501DF070-F159-4E6B-84E9-A930A23B7259}" srcOrd="2" destOrd="0" parTransId="{5212970B-B387-406E-9929-607001AD49BF}" sibTransId="{2E02CED6-E35C-421C-ACD7-C9FD8F1DD6EE}"/>
    <dgm:cxn modelId="{19130D87-7050-4EBC-8C21-C7484DFBEAE4}" type="presOf" srcId="{501DF070-F159-4E6B-84E9-A930A23B7259}" destId="{691F84E2-BFCF-436B-A352-135E7D5FB884}" srcOrd="0" destOrd="0" presId="urn:microsoft.com/office/officeart/2005/8/layout/vList2"/>
    <dgm:cxn modelId="{3905698D-BBDF-449E-B063-4EDF24A5F6E8}" srcId="{3E094C98-3856-4187-B90E-CA6664A65587}" destId="{F795918C-4D49-4CA9-AB6C-7D5E1615C267}" srcOrd="2" destOrd="0" parTransId="{D01144E0-F3DF-4B0D-8B37-B09F82100F14}" sibTransId="{BA815936-CAD5-4114-BBD8-327A3A573AA1}"/>
    <dgm:cxn modelId="{409A998D-32BC-4C23-BCAD-D27B57C5BB9A}" srcId="{B8781180-5CC2-4CF2-B117-CEDF7A9FEA66}" destId="{3E094C98-3856-4187-B90E-CA6664A65587}" srcOrd="3" destOrd="0" parTransId="{89097C80-1C91-40B6-8293-221D9D06B33C}" sibTransId="{463DC666-EA71-4CE7-B69B-25566A45DBD4}"/>
    <dgm:cxn modelId="{F711098E-387F-42F4-8B72-DEDF89BF8DB3}" srcId="{C76A1E29-BD63-4A36-B51B-7BA9F7403D55}" destId="{616EE11E-8DC7-4194-8AB2-AA4AB2F0E8B6}" srcOrd="4" destOrd="0" parTransId="{C9A2111D-83C7-45AA-962C-E415DFD9D900}" sibTransId="{B45AB0CD-9BC4-4027-AF49-3510B3572CAB}"/>
    <dgm:cxn modelId="{43981E9F-169F-46F1-B21D-99BF55758D9C}" srcId="{56FBAC77-9C9E-4FE4-853F-CABAC711009C}" destId="{8BF2D200-EAB6-4B89-BC6F-9CA162C1F01C}" srcOrd="1" destOrd="0" parTransId="{4E6C11C0-94EA-4DB7-9B2D-71F60CF2B937}" sibTransId="{AF5B2A6C-8014-4C38-918B-2CC1BB1F08F9}"/>
    <dgm:cxn modelId="{0D0B6DA6-C840-49EB-9434-CA9A6C88DC3E}" srcId="{C76A1E29-BD63-4A36-B51B-7BA9F7403D55}" destId="{9B1BA91F-94BA-471F-A0CD-F837D8201296}" srcOrd="1" destOrd="0" parTransId="{36119B24-6773-45C6-865B-FCCB83E581A7}" sibTransId="{DCE36162-C135-45C1-88EF-C1A1891CD995}"/>
    <dgm:cxn modelId="{FF99A7A6-F175-4598-BEF8-F979248A4705}" srcId="{C76A1E29-BD63-4A36-B51B-7BA9F7403D55}" destId="{82F41007-593B-4516-B547-95924D753D44}" srcOrd="2" destOrd="0" parTransId="{102BA016-4979-42D2-B3B3-2DDA258E2244}" sibTransId="{39AE559D-F72A-4E77-B90B-474889E1F311}"/>
    <dgm:cxn modelId="{5B3897A8-6D4C-4E1A-B877-A89493273AD2}" srcId="{C76A1E29-BD63-4A36-B51B-7BA9F7403D55}" destId="{44783BD6-A3DD-4124-8EDF-6D9FF6F74F12}" srcOrd="0" destOrd="0" parTransId="{EC37322F-ED20-43D6-93CA-7DAA5CA2D362}" sibTransId="{803A6944-D6A3-4224-9363-4CB90E1475EA}"/>
    <dgm:cxn modelId="{722AD0A9-8E03-4A14-A3DB-E90797A1462D}" type="presOf" srcId="{56FBAC77-9C9E-4FE4-853F-CABAC711009C}" destId="{B3173F87-6453-4701-9D47-66DF122A2EF0}" srcOrd="0" destOrd="0" presId="urn:microsoft.com/office/officeart/2005/8/layout/vList2"/>
    <dgm:cxn modelId="{C90392AA-E90F-4F3D-9D87-A208E5C7988B}" type="presOf" srcId="{A28AC9AA-19E8-433E-8C10-352A745EEFD5}" destId="{83C3AE39-1880-474F-8E8B-4443EA2B984B}" srcOrd="0" destOrd="1" presId="urn:microsoft.com/office/officeart/2005/8/layout/vList2"/>
    <dgm:cxn modelId="{9EC7D0AB-3482-4015-BA3B-31B63B32FB18}" srcId="{C76A1E29-BD63-4A36-B51B-7BA9F7403D55}" destId="{4C1985C4-4ECE-4551-A3A6-55FC127E9078}" srcOrd="3" destOrd="0" parTransId="{BB8B23E9-9C73-4429-8115-7FADC1204402}" sibTransId="{3F210F3B-CE60-41FA-9A32-3405FA97825F}"/>
    <dgm:cxn modelId="{6CA857AD-9C51-41FE-B04F-2609C130273F}" type="presOf" srcId="{82F41007-593B-4516-B547-95924D753D44}" destId="{4291B4DE-2895-4B07-8952-FB6705F2ACF9}" srcOrd="0" destOrd="2" presId="urn:microsoft.com/office/officeart/2005/8/layout/vList2"/>
    <dgm:cxn modelId="{1BB0F3AF-1E9B-4065-9CCC-6F42DC63839F}" type="presOf" srcId="{B8781180-5CC2-4CF2-B117-CEDF7A9FEA66}" destId="{6AD095C3-5465-434D-993B-4AEA398F321A}" srcOrd="0" destOrd="0" presId="urn:microsoft.com/office/officeart/2005/8/layout/vList2"/>
    <dgm:cxn modelId="{C278AEB9-B9DD-411A-809E-13F121285F72}" type="presOf" srcId="{F795918C-4D49-4CA9-AB6C-7D5E1615C267}" destId="{83C3AE39-1880-474F-8E8B-4443EA2B984B}" srcOrd="0" destOrd="2" presId="urn:microsoft.com/office/officeart/2005/8/layout/vList2"/>
    <dgm:cxn modelId="{7D8649BA-E813-4EB8-8AB3-792E25DA7E9E}" srcId="{3E094C98-3856-4187-B90E-CA6664A65587}" destId="{A28AC9AA-19E8-433E-8C10-352A745EEFD5}" srcOrd="1" destOrd="0" parTransId="{12E993C7-58B8-4708-8BE7-B57DE42D4321}" sibTransId="{FE53898B-76CB-4F35-8F77-B4AFA4AB7D5E}"/>
    <dgm:cxn modelId="{D9E06EC0-F685-41EA-95B0-D7A81111EFD1}" type="presOf" srcId="{44783BD6-A3DD-4124-8EDF-6D9FF6F74F12}" destId="{4291B4DE-2895-4B07-8952-FB6705F2ACF9}" srcOrd="0" destOrd="0" presId="urn:microsoft.com/office/officeart/2005/8/layout/vList2"/>
    <dgm:cxn modelId="{DF124BE1-B0A5-40DF-AACE-F208F006F6C7}" type="presOf" srcId="{616EE11E-8DC7-4194-8AB2-AA4AB2F0E8B6}" destId="{4291B4DE-2895-4B07-8952-FB6705F2ACF9}" srcOrd="0" destOrd="4" presId="urn:microsoft.com/office/officeart/2005/8/layout/vList2"/>
    <dgm:cxn modelId="{E11F45E8-4934-456D-A495-AE78785028EF}" srcId="{56FBAC77-9C9E-4FE4-853F-CABAC711009C}" destId="{229EC6AB-FD7B-4965-B3B6-18B81FE392EC}" srcOrd="0" destOrd="0" parTransId="{EC8EC1CB-CE45-4357-AC43-33F843C06777}" sibTransId="{4D021FC1-663C-4D91-AD8B-AE2D7F542E83}"/>
    <dgm:cxn modelId="{99C802A7-B1DD-4FB8-BB45-A6CA6590829C}" type="presParOf" srcId="{6AD095C3-5465-434D-993B-4AEA398F321A}" destId="{B3173F87-6453-4701-9D47-66DF122A2EF0}" srcOrd="0" destOrd="0" presId="urn:microsoft.com/office/officeart/2005/8/layout/vList2"/>
    <dgm:cxn modelId="{850CA867-A862-4C66-B2B8-C276A07FF82A}" type="presParOf" srcId="{6AD095C3-5465-434D-993B-4AEA398F321A}" destId="{0A0A08E0-21D9-4EBF-82BF-40E21771523A}" srcOrd="1" destOrd="0" presId="urn:microsoft.com/office/officeart/2005/8/layout/vList2"/>
    <dgm:cxn modelId="{704C0B57-6405-4388-A936-BA43B7D7A323}" type="presParOf" srcId="{6AD095C3-5465-434D-993B-4AEA398F321A}" destId="{29DA6276-E37C-4752-819F-C1249AC04589}" srcOrd="2" destOrd="0" presId="urn:microsoft.com/office/officeart/2005/8/layout/vList2"/>
    <dgm:cxn modelId="{CA145A29-9E51-4389-9027-564A9E2D92E3}" type="presParOf" srcId="{6AD095C3-5465-434D-993B-4AEA398F321A}" destId="{4291B4DE-2895-4B07-8952-FB6705F2ACF9}" srcOrd="3" destOrd="0" presId="urn:microsoft.com/office/officeart/2005/8/layout/vList2"/>
    <dgm:cxn modelId="{2151B92B-463E-4BF5-98C6-EE449CF8510C}" type="presParOf" srcId="{6AD095C3-5465-434D-993B-4AEA398F321A}" destId="{691F84E2-BFCF-436B-A352-135E7D5FB884}" srcOrd="4" destOrd="0" presId="urn:microsoft.com/office/officeart/2005/8/layout/vList2"/>
    <dgm:cxn modelId="{DF20380E-1376-4A2F-8919-0CF054FC42C9}" type="presParOf" srcId="{6AD095C3-5465-434D-993B-4AEA398F321A}" destId="{11D8831A-EC52-42A2-8702-670375C959B7}" srcOrd="5" destOrd="0" presId="urn:microsoft.com/office/officeart/2005/8/layout/vList2"/>
    <dgm:cxn modelId="{A509A2FB-E819-46EA-8448-A15C8C26B683}" type="presParOf" srcId="{6AD095C3-5465-434D-993B-4AEA398F321A}" destId="{B5EA3776-F9BA-4354-A462-26F9418DFFED}" srcOrd="6" destOrd="0" presId="urn:microsoft.com/office/officeart/2005/8/layout/vList2"/>
    <dgm:cxn modelId="{AF82B8D2-7840-49CD-8F64-507EA7EAEFB2}" type="presParOf" srcId="{6AD095C3-5465-434D-993B-4AEA398F321A}" destId="{83C3AE39-1880-474F-8E8B-4443EA2B984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73F87-6453-4701-9D47-66DF122A2EF0}">
      <dsp:nvSpPr>
        <dsp:cNvPr id="0" name=""/>
        <dsp:cNvSpPr/>
      </dsp:nvSpPr>
      <dsp:spPr>
        <a:xfrm>
          <a:off x="0" y="143360"/>
          <a:ext cx="7399704" cy="5036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b="0" i="0" kern="1200"/>
            <a:t>Lielas jaudas atkrastes vēja parku izveide (līdz 1000 MW)</a:t>
          </a:r>
          <a:endParaRPr lang="en-US" sz="2100" kern="1200"/>
        </a:p>
      </dsp:txBody>
      <dsp:txXfrm>
        <a:off x="24588" y="167948"/>
        <a:ext cx="7350528" cy="454509"/>
      </dsp:txXfrm>
    </dsp:sp>
    <dsp:sp modelId="{0A0A08E0-21D9-4EBF-82BF-40E21771523A}">
      <dsp:nvSpPr>
        <dsp:cNvPr id="0" name=""/>
        <dsp:cNvSpPr/>
      </dsp:nvSpPr>
      <dsp:spPr>
        <a:xfrm>
          <a:off x="0" y="647045"/>
          <a:ext cx="7399704"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4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lv-LV" sz="1600" b="0" i="0" kern="1200"/>
            <a:t>ELWIND kopprojekta īstenošana</a:t>
          </a:r>
          <a:endParaRPr lang="en-US" sz="1600" kern="1200"/>
        </a:p>
        <a:p>
          <a:pPr marL="171450" lvl="1" indent="-171450" algn="l" defTabSz="711200">
            <a:lnSpc>
              <a:spcPct val="90000"/>
            </a:lnSpc>
            <a:spcBef>
              <a:spcPct val="0"/>
            </a:spcBef>
            <a:spcAft>
              <a:spcPct val="20000"/>
            </a:spcAft>
            <a:buChar char="•"/>
          </a:pPr>
          <a:r>
            <a:rPr lang="lv-LV" sz="1600" b="0" i="0" kern="1200" dirty="0"/>
            <a:t>Iespējama jauna kopprojekta īstenošana</a:t>
          </a:r>
          <a:endParaRPr lang="en-US" sz="1600" kern="1200" dirty="0"/>
        </a:p>
      </dsp:txBody>
      <dsp:txXfrm>
        <a:off x="0" y="647045"/>
        <a:ext cx="7399704" cy="554242"/>
      </dsp:txXfrm>
    </dsp:sp>
    <dsp:sp modelId="{29DA6276-E37C-4752-819F-C1249AC04589}">
      <dsp:nvSpPr>
        <dsp:cNvPr id="0" name=""/>
        <dsp:cNvSpPr/>
      </dsp:nvSpPr>
      <dsp:spPr>
        <a:xfrm>
          <a:off x="0" y="1201288"/>
          <a:ext cx="7399704" cy="503685"/>
        </a:xfrm>
        <a:prstGeom prst="roundRect">
          <a:avLst/>
        </a:prstGeom>
        <a:solidFill>
          <a:schemeClr val="accent5">
            <a:hueOff val="368749"/>
            <a:satOff val="4187"/>
            <a:lumOff val="37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kern="1200" dirty="0"/>
            <a:t>Sauszemes vēja parku potenciāla apgūšana</a:t>
          </a:r>
        </a:p>
      </dsp:txBody>
      <dsp:txXfrm>
        <a:off x="24588" y="1225876"/>
        <a:ext cx="7350528" cy="454509"/>
      </dsp:txXfrm>
    </dsp:sp>
    <dsp:sp modelId="{4291B4DE-2895-4B07-8952-FB6705F2ACF9}">
      <dsp:nvSpPr>
        <dsp:cNvPr id="0" name=""/>
        <dsp:cNvSpPr/>
      </dsp:nvSpPr>
      <dsp:spPr>
        <a:xfrm>
          <a:off x="0" y="1704973"/>
          <a:ext cx="7399704"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4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lv-LV" sz="1600" kern="1200" dirty="0"/>
            <a:t>Vēja parku attīstība meža zemēs</a:t>
          </a:r>
        </a:p>
        <a:p>
          <a:pPr marL="171450" lvl="1" indent="-171450" algn="l" defTabSz="711200">
            <a:lnSpc>
              <a:spcPct val="90000"/>
            </a:lnSpc>
            <a:spcBef>
              <a:spcPct val="0"/>
            </a:spcBef>
            <a:spcAft>
              <a:spcPct val="20000"/>
            </a:spcAft>
            <a:buChar char="•"/>
          </a:pPr>
          <a:r>
            <a:rPr lang="lv-LV" sz="1600" b="0" i="0" kern="1200" dirty="0"/>
            <a:t>Ieguvumu mehānisms pašvaldību iedzīvotājiem</a:t>
          </a:r>
          <a:endParaRPr lang="lv-LV" sz="1600" kern="1200" dirty="0"/>
        </a:p>
        <a:p>
          <a:pPr marL="171450" lvl="1" indent="-171450" algn="l" defTabSz="711200">
            <a:lnSpc>
              <a:spcPct val="90000"/>
            </a:lnSpc>
            <a:spcBef>
              <a:spcPct val="0"/>
            </a:spcBef>
            <a:spcAft>
              <a:spcPct val="20000"/>
            </a:spcAft>
            <a:buChar char="•"/>
          </a:pPr>
          <a:r>
            <a:rPr lang="lv-LV" sz="1600" b="0" i="0" kern="1200" dirty="0"/>
            <a:t>Aizsargjoslu nosacījumu atvieglošana</a:t>
          </a:r>
          <a:endParaRPr lang="en-US" sz="1600" kern="1200" dirty="0"/>
        </a:p>
        <a:p>
          <a:pPr marL="171450" lvl="1" indent="-171450" algn="l" defTabSz="711200">
            <a:lnSpc>
              <a:spcPct val="90000"/>
            </a:lnSpc>
            <a:spcBef>
              <a:spcPct val="0"/>
            </a:spcBef>
            <a:spcAft>
              <a:spcPct val="20000"/>
            </a:spcAft>
            <a:buChar char="•"/>
          </a:pPr>
          <a:r>
            <a:rPr lang="lv-LV" sz="1600" b="0" i="0" kern="1200" dirty="0"/>
            <a:t>Ietekmes uz vidi novērtējuma nosacījumu pielāgošana</a:t>
          </a:r>
          <a:endParaRPr lang="en-US" sz="1600" kern="1200" dirty="0"/>
        </a:p>
        <a:p>
          <a:pPr marL="171450" lvl="1" indent="-171450" algn="l" defTabSz="711200">
            <a:lnSpc>
              <a:spcPct val="90000"/>
            </a:lnSpc>
            <a:spcBef>
              <a:spcPct val="0"/>
            </a:spcBef>
            <a:spcAft>
              <a:spcPct val="20000"/>
            </a:spcAft>
            <a:buChar char="•"/>
          </a:pPr>
          <a:r>
            <a:rPr lang="lv-LV" sz="1600" b="0" i="0" kern="1200" dirty="0"/>
            <a:t>Nolietoto vēja ģeneratoru nojaukšanas kārtības noteikšana</a:t>
          </a:r>
          <a:endParaRPr lang="lv-LV" sz="1600" kern="1200" dirty="0"/>
        </a:p>
      </dsp:txBody>
      <dsp:txXfrm>
        <a:off x="0" y="1704973"/>
        <a:ext cx="7399704" cy="1369305"/>
      </dsp:txXfrm>
    </dsp:sp>
    <dsp:sp modelId="{691F84E2-BFCF-436B-A352-135E7D5FB884}">
      <dsp:nvSpPr>
        <dsp:cNvPr id="0" name=""/>
        <dsp:cNvSpPr/>
      </dsp:nvSpPr>
      <dsp:spPr>
        <a:xfrm>
          <a:off x="0" y="3074278"/>
          <a:ext cx="7399704" cy="503685"/>
        </a:xfrm>
        <a:prstGeom prst="roundRect">
          <a:avLst/>
        </a:prstGeom>
        <a:solidFill>
          <a:schemeClr val="accent5">
            <a:hueOff val="737499"/>
            <a:satOff val="8374"/>
            <a:lumOff val="75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b="0" i="0" kern="1200" dirty="0"/>
            <a:t>Pāreja uz ne-emisiju tehnoloģijām siltumapgādē</a:t>
          </a:r>
          <a:endParaRPr lang="en-US" sz="2100" kern="1200" dirty="0"/>
        </a:p>
      </dsp:txBody>
      <dsp:txXfrm>
        <a:off x="24588" y="3098866"/>
        <a:ext cx="7350528" cy="454509"/>
      </dsp:txXfrm>
    </dsp:sp>
    <dsp:sp modelId="{11D8831A-EC52-42A2-8702-670375C959B7}">
      <dsp:nvSpPr>
        <dsp:cNvPr id="0" name=""/>
        <dsp:cNvSpPr/>
      </dsp:nvSpPr>
      <dsp:spPr>
        <a:xfrm>
          <a:off x="0" y="3577963"/>
          <a:ext cx="7399704"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4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lv-LV" sz="1600" b="0" i="0" kern="1200" dirty="0"/>
            <a:t>Pašvaldību rīcības brīvība noteikt siltumapgādes nosacījumus savā teritorijā</a:t>
          </a:r>
          <a:endParaRPr lang="en-US" sz="1600" kern="1200" dirty="0"/>
        </a:p>
        <a:p>
          <a:pPr marL="171450" lvl="1" indent="-171450" algn="l" defTabSz="711200">
            <a:lnSpc>
              <a:spcPct val="90000"/>
            </a:lnSpc>
            <a:spcBef>
              <a:spcPct val="0"/>
            </a:spcBef>
            <a:spcAft>
              <a:spcPct val="20000"/>
            </a:spcAft>
            <a:buChar char="•"/>
          </a:pPr>
          <a:r>
            <a:rPr lang="lv-LV" sz="1600" b="0" i="0" kern="1200" dirty="0"/>
            <a:t>Atbalsta programmas pārejai uz AER</a:t>
          </a:r>
          <a:endParaRPr lang="en-US" sz="1600" kern="1200" dirty="0"/>
        </a:p>
      </dsp:txBody>
      <dsp:txXfrm>
        <a:off x="0" y="3577963"/>
        <a:ext cx="7399704" cy="554242"/>
      </dsp:txXfrm>
    </dsp:sp>
    <dsp:sp modelId="{B5EA3776-F9BA-4354-A462-26F9418DFFED}">
      <dsp:nvSpPr>
        <dsp:cNvPr id="0" name=""/>
        <dsp:cNvSpPr/>
      </dsp:nvSpPr>
      <dsp:spPr>
        <a:xfrm>
          <a:off x="0" y="4132206"/>
          <a:ext cx="7399704" cy="503685"/>
        </a:xfrm>
        <a:prstGeom prst="round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b="0" i="0" kern="1200" dirty="0" err="1"/>
            <a:t>Pašražošanas</a:t>
          </a:r>
          <a:r>
            <a:rPr lang="lv-LV" sz="2100" b="0" i="0" kern="1200" dirty="0"/>
            <a:t> un pašpatēriņa pasākumi </a:t>
          </a:r>
          <a:endParaRPr lang="en-US" sz="2100" kern="1200" dirty="0"/>
        </a:p>
      </dsp:txBody>
      <dsp:txXfrm>
        <a:off x="24588" y="4156794"/>
        <a:ext cx="7350528" cy="454509"/>
      </dsp:txXfrm>
    </dsp:sp>
    <dsp:sp modelId="{83C3AE39-1880-474F-8E8B-4443EA2B984B}">
      <dsp:nvSpPr>
        <dsp:cNvPr id="0" name=""/>
        <dsp:cNvSpPr/>
      </dsp:nvSpPr>
      <dsp:spPr>
        <a:xfrm>
          <a:off x="0" y="4635890"/>
          <a:ext cx="7399704"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4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lv-LV" sz="1600" b="0" i="0" kern="1200" dirty="0" err="1"/>
            <a:t>Pašpatērētāju</a:t>
          </a:r>
          <a:r>
            <a:rPr lang="lv-LV" sz="1600" b="0" i="0" kern="1200" dirty="0"/>
            <a:t> un </a:t>
          </a:r>
          <a:r>
            <a:rPr lang="lv-LV" sz="1600" b="0" i="0" kern="1200" dirty="0" err="1"/>
            <a:t>energokopienu</a:t>
          </a:r>
          <a:r>
            <a:rPr lang="lv-LV" sz="1600" b="0" i="0" kern="1200" dirty="0"/>
            <a:t> regulējuma izstrāde</a:t>
          </a:r>
          <a:endParaRPr lang="en-US" sz="1600" kern="1200" dirty="0"/>
        </a:p>
        <a:p>
          <a:pPr marL="171450" lvl="1" indent="-171450" algn="l" defTabSz="711200">
            <a:lnSpc>
              <a:spcPct val="90000"/>
            </a:lnSpc>
            <a:spcBef>
              <a:spcPct val="0"/>
            </a:spcBef>
            <a:spcAft>
              <a:spcPct val="20000"/>
            </a:spcAft>
            <a:buChar char="•"/>
          </a:pPr>
          <a:r>
            <a:rPr lang="lv-LV" sz="1600" b="0" i="0" kern="1200" dirty="0"/>
            <a:t>līgumu un savstarpējās tirdzniecības regulējumu</a:t>
          </a:r>
          <a:endParaRPr lang="en-US" sz="1600" kern="1200" dirty="0"/>
        </a:p>
        <a:p>
          <a:pPr marL="171450" lvl="1" indent="-171450" algn="l" defTabSz="711200">
            <a:lnSpc>
              <a:spcPct val="90000"/>
            </a:lnSpc>
            <a:spcBef>
              <a:spcPct val="0"/>
            </a:spcBef>
            <a:spcAft>
              <a:spcPct val="20000"/>
            </a:spcAft>
            <a:buChar char="•"/>
          </a:pPr>
          <a:r>
            <a:rPr lang="lv-LV" sz="1600" b="0" i="0" kern="1200" dirty="0"/>
            <a:t>Atbalsta programmas energoefektivitātei un pārejai uz AER</a:t>
          </a:r>
          <a:endParaRPr lang="en-US" sz="1600" kern="1200" dirty="0"/>
        </a:p>
      </dsp:txBody>
      <dsp:txXfrm>
        <a:off x="0" y="4635890"/>
        <a:ext cx="7399704" cy="825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E8535-00EF-427F-A3E2-6FB07A2DA9B8}" type="datetimeFigureOut">
              <a:rPr lang="lv-LV" smtClean="0"/>
              <a:t>12.09.2022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1A010-5BF3-4208-AC0E-FE13C7265929}" type="slidenum">
              <a:rPr lang="lv-LV" smtClean="0"/>
              <a:t>‹#›</a:t>
            </a:fld>
            <a:endParaRPr lang="lv-LV"/>
          </a:p>
        </p:txBody>
      </p:sp>
    </p:spTree>
    <p:extLst>
      <p:ext uri="{BB962C8B-B14F-4D97-AF65-F5344CB8AC3E}">
        <p14:creationId xmlns:p14="http://schemas.microsoft.com/office/powerpoint/2010/main" val="228488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dirty="0">
                <a:effectLst/>
                <a:latin typeface="Calibri" panose="020F0502020204030204" pitchFamily="34" charset="0"/>
                <a:ea typeface="Calibri" panose="020F0502020204030204" pitchFamily="34" charset="0"/>
              </a:rPr>
              <a:t>2019.gadā Latvijā rīcībā esošie ienākumi vidēji uz vienu iedzīvotāju mēnesī bija 422,95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Rīcībā esošais ienākums ievērojami atšķiras, gan salīdzinot pa pilsētām (453,51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un lauku teritorijām (356,37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gan Rīgas (520,63), gan pa </a:t>
            </a:r>
            <a:r>
              <a:rPr lang="lv-LV" sz="1200" dirty="0" err="1">
                <a:effectLst/>
                <a:latin typeface="Calibri" panose="020F0502020204030204" pitchFamily="34" charset="0"/>
                <a:ea typeface="Calibri" panose="020F0502020204030204" pitchFamily="34" charset="0"/>
              </a:rPr>
              <a:t>kvintilēm</a:t>
            </a:r>
            <a:r>
              <a:rPr lang="lv-LV" sz="1200" dirty="0">
                <a:effectLst/>
                <a:latin typeface="Calibri" panose="020F0502020204030204" pitchFamily="34" charset="0"/>
                <a:ea typeface="Calibri" panose="020F0502020204030204" pitchFamily="34" charset="0"/>
              </a:rPr>
              <a:t> (visu sabiedrību sadala piecās daļās un skatās katras piektdaļas vidējos rādītājus, attiecīgi 235.65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trūcīgākajiem 20% sabiedrības un 756.87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turīgākajiem 20% sabiedrības), atkarībā no katras grupas iespējām atšķiras arī patēriņa paradumi un proporcijas, cik lielu ienākumu daļu katra iedzīvotāju grupa tērē kādām izdevumu pozīcijām.</a:t>
            </a:r>
          </a:p>
          <a:p>
            <a:r>
              <a:rPr lang="lv-LV" sz="1200" dirty="0">
                <a:effectLst/>
                <a:latin typeface="Calibri" panose="020F0502020204030204" pitchFamily="34" charset="0"/>
                <a:ea typeface="Calibri" panose="020F0502020204030204" pitchFamily="34" charset="0"/>
              </a:rPr>
              <a:t> </a:t>
            </a:r>
          </a:p>
          <a:p>
            <a:r>
              <a:rPr lang="lv-LV" sz="1200" dirty="0">
                <a:effectLst/>
                <a:latin typeface="Calibri" panose="020F0502020204030204" pitchFamily="34" charset="0"/>
                <a:ea typeface="Calibri" panose="020F0502020204030204" pitchFamily="34" charset="0"/>
              </a:rPr>
              <a:t>2019.gadā trūcīgākie 20% sabiedrības transportam tērēja 22,95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jeb 9,7% no saviem kopējiem izdevumiem, salīdzinot ar turīgākajiem 20%, kas transportam tērēja 134,30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jeb 17,7% no kopējiem izdevumiem. </a:t>
            </a:r>
          </a:p>
          <a:p>
            <a:r>
              <a:rPr lang="lv-LV" sz="1200" dirty="0">
                <a:effectLst/>
                <a:latin typeface="Arial Nova Cond Light" panose="020B0306020202020204" pitchFamily="34" charset="0"/>
                <a:ea typeface="Calibri" panose="020F0502020204030204" pitchFamily="34" charset="0"/>
              </a:rPr>
              <a:t> </a:t>
            </a:r>
            <a:endParaRPr lang="lv-LV" sz="1200" dirty="0">
              <a:effectLst/>
              <a:latin typeface="Calibri" panose="020F0502020204030204" pitchFamily="34" charset="0"/>
              <a:ea typeface="Calibri" panose="020F0502020204030204" pitchFamily="34" charset="0"/>
            </a:endParaRPr>
          </a:p>
          <a:p>
            <a:r>
              <a:rPr lang="lv-LV" sz="1200" dirty="0">
                <a:effectLst/>
                <a:latin typeface="Calibri" panose="020F0502020204030204" pitchFamily="34" charset="0"/>
                <a:ea typeface="Calibri" panose="020F0502020204030204" pitchFamily="34" charset="0"/>
              </a:rPr>
              <a:t>Atbalstam ir jābūt mērķētam, lai efektīvi izlietotu valsts budžeta līdzekļus un neradītu papildu spiedienu uz inflāciju.</a:t>
            </a:r>
          </a:p>
          <a:p>
            <a:r>
              <a:rPr lang="lv-LV" sz="1200" dirty="0">
                <a:effectLst/>
                <a:latin typeface="Calibri" panose="020F0502020204030204" pitchFamily="34" charset="0"/>
                <a:ea typeface="Calibri" panose="020F0502020204030204" pitchFamily="34" charset="0"/>
              </a:rPr>
              <a:t>Degvielas cenu kāpumam būs ietekme arī uz citām cenām, tostarp it īpaši pārtikas cenām, tādējādi mazinot iedzīvotāju pirktspēju, kas savukārt sekmēs maznodrošināto iedzīvotāju īpatsvara kāpumu. Automašīnas un degvielu pamatā izmanto ļoti turīgi vai vidēji turīgi cilvēki, tādējādi, lai </a:t>
            </a:r>
            <a:r>
              <a:rPr lang="lv-LV" sz="1200" dirty="0" err="1">
                <a:effectLst/>
                <a:latin typeface="Calibri" panose="020F0502020204030204" pitchFamily="34" charset="0"/>
                <a:ea typeface="Calibri" panose="020F0502020204030204" pitchFamily="34" charset="0"/>
              </a:rPr>
              <a:t>mērķētāk</a:t>
            </a:r>
            <a:r>
              <a:rPr lang="lv-LV" sz="1200" dirty="0">
                <a:effectLst/>
                <a:latin typeface="Calibri" panose="020F0502020204030204" pitchFamily="34" charset="0"/>
                <a:ea typeface="Calibri" panose="020F0502020204030204" pitchFamily="34" charset="0"/>
              </a:rPr>
              <a:t> atbalstītu mazāk turīgos iedzīvotājus, labāk būtu atbalstu novirzīt sabiedriskā transporta cenu mazināšanai nevis </a:t>
            </a:r>
            <a:r>
              <a:rPr lang="lv-LV" sz="1200" b="1" u="sng" dirty="0">
                <a:effectLst/>
                <a:latin typeface="Calibri" panose="020F0502020204030204" pitchFamily="34" charset="0"/>
                <a:ea typeface="Calibri" panose="020F0502020204030204" pitchFamily="34" charset="0"/>
              </a:rPr>
              <a:t>mazināt degvielas nodokļu likmes, no kā lielākie ieguvēji būs turīgākā sabiedrības daļa.</a:t>
            </a:r>
            <a:endParaRPr lang="lv-LV" sz="1200" dirty="0">
              <a:effectLst/>
              <a:latin typeface="Calibri" panose="020F0502020204030204" pitchFamily="34" charset="0"/>
              <a:ea typeface="Calibri" panose="020F0502020204030204" pitchFamily="34" charset="0"/>
            </a:endParaRPr>
          </a:p>
          <a:p>
            <a:endParaRPr lang="lv-LV" dirty="0"/>
          </a:p>
          <a:p>
            <a:endParaRPr lang="lv-LV" dirty="0"/>
          </a:p>
        </p:txBody>
      </p:sp>
      <p:sp>
        <p:nvSpPr>
          <p:cNvPr id="4" name="Slide Number Placeholder 3"/>
          <p:cNvSpPr>
            <a:spLocks noGrp="1"/>
          </p:cNvSpPr>
          <p:nvPr>
            <p:ph type="sldNum" sz="quarter" idx="5"/>
          </p:nvPr>
        </p:nvSpPr>
        <p:spPr/>
        <p:txBody>
          <a:bodyPr/>
          <a:lstStyle/>
          <a:p>
            <a:fld id="{4AC1A010-5BF3-4208-AC0E-FE13C7265929}" type="slidenum">
              <a:rPr lang="lv-LV" smtClean="0"/>
              <a:t>6</a:t>
            </a:fld>
            <a:endParaRPr lang="lv-LV"/>
          </a:p>
        </p:txBody>
      </p:sp>
    </p:spTree>
    <p:extLst>
      <p:ext uri="{BB962C8B-B14F-4D97-AF65-F5344CB8AC3E}">
        <p14:creationId xmlns:p14="http://schemas.microsoft.com/office/powerpoint/2010/main" val="26249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C1A010-5BF3-4208-AC0E-FE13C7265929}" type="slidenum">
              <a:rPr lang="lv-LV" smtClean="0"/>
              <a:t>22</a:t>
            </a:fld>
            <a:endParaRPr lang="lv-LV"/>
          </a:p>
        </p:txBody>
      </p:sp>
    </p:spTree>
    <p:extLst>
      <p:ext uri="{BB962C8B-B14F-4D97-AF65-F5344CB8AC3E}">
        <p14:creationId xmlns:p14="http://schemas.microsoft.com/office/powerpoint/2010/main" val="401147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lv-LV" sz="1200" b="1" kern="1200" dirty="0">
                <a:solidFill>
                  <a:schemeClr val="tx1"/>
                </a:solidFill>
                <a:effectLst/>
                <a:latin typeface="+mn-lt"/>
                <a:ea typeface="+mn-ea"/>
                <a:cs typeface="+mn-cs"/>
              </a:rPr>
              <a:t>Lielas jaudas </a:t>
            </a:r>
            <a:r>
              <a:rPr lang="lv-LV" sz="1200" b="1" kern="1200" dirty="0" err="1">
                <a:solidFill>
                  <a:schemeClr val="tx1"/>
                </a:solidFill>
                <a:effectLst/>
                <a:latin typeface="+mn-lt"/>
                <a:ea typeface="+mn-ea"/>
                <a:cs typeface="+mn-cs"/>
              </a:rPr>
              <a:t>atkrastes</a:t>
            </a:r>
            <a:r>
              <a:rPr lang="lv-LV" sz="1200" b="1" kern="1200" dirty="0">
                <a:solidFill>
                  <a:schemeClr val="tx1"/>
                </a:solidFill>
                <a:effectLst/>
                <a:latin typeface="+mn-lt"/>
                <a:ea typeface="+mn-ea"/>
                <a:cs typeface="+mn-cs"/>
              </a:rPr>
              <a:t> vēja parka izveide</a:t>
            </a:r>
            <a:endParaRPr lang="lv-LV" sz="11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2020. gada 18. septembrī tika parakstīts Saprašanās memorands kopīgam Igaunijas un Latvijas projektam enerģijas ražošanai no </a:t>
            </a:r>
            <a:r>
              <a:rPr lang="lv-LV" sz="1200" kern="1200" dirty="0" err="1">
                <a:solidFill>
                  <a:schemeClr val="tx1"/>
                </a:solidFill>
                <a:effectLst/>
                <a:latin typeface="+mn-lt"/>
                <a:ea typeface="+mn-ea"/>
                <a:cs typeface="+mn-cs"/>
              </a:rPr>
              <a:t>atjaunīgiem</a:t>
            </a:r>
            <a:r>
              <a:rPr lang="lv-LV" sz="1200" kern="1200" dirty="0">
                <a:solidFill>
                  <a:schemeClr val="tx1"/>
                </a:solidFill>
                <a:effectLst/>
                <a:latin typeface="+mn-lt"/>
                <a:ea typeface="+mn-ea"/>
                <a:cs typeface="+mn-cs"/>
              </a:rPr>
              <a:t> energoresursiem, izveidojot indikatīvo ceļa karti un nodibinot institucionālo sadarbības ietvaru Latvijas – Igaunijas </a:t>
            </a:r>
            <a:r>
              <a:rPr lang="lv-LV" sz="1200" kern="1200" dirty="0" err="1">
                <a:solidFill>
                  <a:schemeClr val="tx1"/>
                </a:solidFill>
                <a:effectLst/>
                <a:latin typeface="+mn-lt"/>
                <a:ea typeface="+mn-ea"/>
                <a:cs typeface="+mn-cs"/>
              </a:rPr>
              <a:t>atkrastes</a:t>
            </a:r>
            <a:r>
              <a:rPr lang="lv-LV" sz="1200" kern="1200" dirty="0">
                <a:solidFill>
                  <a:schemeClr val="tx1"/>
                </a:solidFill>
                <a:effectLst/>
                <a:latin typeface="+mn-lt"/>
                <a:ea typeface="+mn-ea"/>
                <a:cs typeface="+mn-cs"/>
              </a:rPr>
              <a:t> vēja parka projekta </a:t>
            </a:r>
          </a:p>
          <a:p>
            <a:r>
              <a:rPr lang="lv-LV" sz="1200" b="1" kern="1200" dirty="0">
                <a:solidFill>
                  <a:schemeClr val="tx1"/>
                </a:solidFill>
                <a:effectLst/>
                <a:latin typeface="+mn-lt"/>
                <a:ea typeface="+mn-ea"/>
                <a:cs typeface="+mn-cs"/>
              </a:rPr>
              <a:t>	Vēja enerģijas attīstības šķēršļu un bremzējošo faktoru mazināšana</a:t>
            </a:r>
            <a:endParaRPr lang="lv-LV" sz="11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1) ieguvumi vietējiem iedzīvotājiem, ja pašvaldība akceptē vēju parku būvniecību. Ieguvumus varētu veidot attīstītāja maksājums, kura apmērs ir piesaistīts vēja elektrostacijas apgrozījumam, kas par 80,00% tiktu ieskaitīts vietējās pašvaldības budžetā un izlietojums atbilstoši pašvaldības saistošajiem noteikumiem, konkrētiem definētiem mērķiem. Papildus šim maksājumam, atbilstošo Eiropas Savienības un klimata finansēto projektu konkursa nosacījumos varētu tikt paredzēta priekšroka  projektiem, kas tiek īstenoti teritorijās, kas atrodas tuvu vēja parkiem (piemēram, </a:t>
            </a:r>
            <a:r>
              <a:rPr lang="lv-LV" sz="1200" kern="1200" dirty="0" err="1">
                <a:solidFill>
                  <a:schemeClr val="tx1"/>
                </a:solidFill>
                <a:effectLst/>
                <a:latin typeface="+mn-lt"/>
                <a:ea typeface="+mn-ea"/>
                <a:cs typeface="+mn-cs"/>
              </a:rPr>
              <a:t>energokopienu</a:t>
            </a:r>
            <a:r>
              <a:rPr lang="lv-LV" sz="1200" kern="1200" dirty="0">
                <a:solidFill>
                  <a:schemeClr val="tx1"/>
                </a:solidFill>
                <a:effectLst/>
                <a:latin typeface="+mn-lt"/>
                <a:ea typeface="+mn-ea"/>
                <a:cs typeface="+mn-cs"/>
              </a:rPr>
              <a:t> attīstībai, nepieciešamās infrastruktūras izbūvei).</a:t>
            </a:r>
            <a:endParaRPr lang="lv-LV" sz="11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2) Aizsargjoslu jautājumi – Attiecībā uz aizsargjoslām ap vēja elektrostacijām plānots ar grozījumiem Aizsargjoslu likumā pilnībā atcelt aizsargjoslas, kuras pēc būtības nav nepieciešamas, un optimistiskajā scenārijā šie grozījumi līdz pieņemšanai Saeimā nonāks šī gada laikā.  Minēto aizsargjoslu atcelšana pamatojama ar tehnoloģiju attīstību, kas norāda, ka aizsargjoslu ieviešanas laikā identificētie riski, uz kuru pamata tika likumā nostiprināta drošības aizsargjosla, ir novērsti, kā rezultātā nav nepieciešami arī aprobežojumi teritorijās par vēja ģeneratoriem. Vienlaikus ieplānots atcelt normas, kas paredz aizsargjoslu apgrūtināt ar vēja parkam blakus esošos zemes īpašumus, kas būtiski paātrinās arī vēja parku ieviešanas procesu, kura sastāvā vairs neietilptu aizsargjoslas apgrūtinātās teritorijas saskaņošana ar citiem zemes īpašniekiem.</a:t>
            </a:r>
            <a:endParaRPr lang="lv-LV" sz="11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3) Ietekmes uz vidi novērtējuma nosacījumu pielāgošana pašvaldību ietekmes mazināšanai</a:t>
            </a:r>
          </a:p>
          <a:p>
            <a:r>
              <a:rPr lang="lv-LV" sz="1200" kern="1200" dirty="0">
                <a:solidFill>
                  <a:schemeClr val="tx1"/>
                </a:solidFill>
                <a:effectLst/>
                <a:latin typeface="+mn-lt"/>
                <a:ea typeface="+mn-ea"/>
                <a:cs typeface="+mn-cs"/>
              </a:rPr>
              <a:t>3) Nolietoto vēja ģeneratoru nojaukšanas kārtība pēc ekspluatācijas beigām – nepieciešams noteikt, kādā kārtībā tiek nodrošināts, ka nākotnē nolietotie vēja ģeneratori tiek nojaukti un šim mērķim tiek garantēts finansējums. </a:t>
            </a:r>
            <a:endParaRPr lang="lv-LV" sz="1100" kern="1200" dirty="0">
              <a:solidFill>
                <a:schemeClr val="tx1"/>
              </a:solidFill>
              <a:effectLst/>
              <a:latin typeface="+mn-lt"/>
              <a:ea typeface="+mn-ea"/>
              <a:cs typeface="+mn-cs"/>
            </a:endParaRPr>
          </a:p>
          <a:p>
            <a:pPr lvl="2"/>
            <a:r>
              <a:rPr lang="lv-LV" sz="1200" b="1" kern="1200" dirty="0">
                <a:solidFill>
                  <a:schemeClr val="tx1"/>
                </a:solidFill>
                <a:effectLst/>
                <a:latin typeface="+mn-lt"/>
                <a:ea typeface="+mn-ea"/>
                <a:cs typeface="+mn-cs"/>
              </a:rPr>
              <a:t>Pāreja uz ne-emisiju tehnoloģiju izmantošanu centralizētajā siltumapgādē</a:t>
            </a:r>
            <a:endParaRPr lang="lv-LV" sz="11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Lai pašvaldībām dotu lielāku rīcības brīvību nodrošināt </a:t>
            </a:r>
            <a:r>
              <a:rPr lang="lv-LV" sz="1200" kern="1200" dirty="0" err="1">
                <a:solidFill>
                  <a:schemeClr val="tx1"/>
                </a:solidFill>
                <a:effectLst/>
                <a:latin typeface="+mn-lt"/>
                <a:ea typeface="+mn-ea"/>
                <a:cs typeface="+mn-cs"/>
              </a:rPr>
              <a:t>atjaunīgās</a:t>
            </a:r>
            <a:r>
              <a:rPr lang="lv-LV" sz="1200" kern="1200" dirty="0">
                <a:solidFill>
                  <a:schemeClr val="tx1"/>
                </a:solidFill>
                <a:effectLst/>
                <a:latin typeface="+mn-lt"/>
                <a:ea typeface="+mn-ea"/>
                <a:cs typeface="+mn-cs"/>
              </a:rPr>
              <a:t> siltumenerģijas </a:t>
            </a:r>
            <a:r>
              <a:rPr lang="lv-LV" sz="1200" kern="1200" dirty="0" err="1">
                <a:solidFill>
                  <a:schemeClr val="tx1"/>
                </a:solidFill>
                <a:effectLst/>
                <a:latin typeface="+mn-lt"/>
                <a:ea typeface="+mn-ea"/>
                <a:cs typeface="+mn-cs"/>
              </a:rPr>
              <a:t>pašražošanas</a:t>
            </a:r>
            <a:r>
              <a:rPr lang="lv-LV" sz="1200" kern="1200" dirty="0">
                <a:solidFill>
                  <a:schemeClr val="tx1"/>
                </a:solidFill>
                <a:effectLst/>
                <a:latin typeface="+mn-lt"/>
                <a:ea typeface="+mn-ea"/>
                <a:cs typeface="+mn-cs"/>
              </a:rPr>
              <a:t> un pašpatēriņa nosacījumus, Ekonomikas ministrija virza likumprojektu “Grozījumi Enerģētikas likumā” (VSS-307), kur tiek noteikts, ka pašvaldības, plānojot piegādājamo siltumenerģijas apjomu un nepieciešamo siltumenerģijas ražošanas jaudu, izvērtē vietējo energoresursu, koģenerācijas un </a:t>
            </a:r>
            <a:r>
              <a:rPr lang="lv-LV" sz="1200" kern="1200" dirty="0" err="1">
                <a:solidFill>
                  <a:schemeClr val="tx1"/>
                </a:solidFill>
                <a:effectLst/>
                <a:latin typeface="+mn-lt"/>
                <a:ea typeface="+mn-ea"/>
                <a:cs typeface="+mn-cs"/>
              </a:rPr>
              <a:t>triģenerācijas</a:t>
            </a:r>
            <a:r>
              <a:rPr lang="lv-LV" sz="1200" kern="1200" dirty="0">
                <a:solidFill>
                  <a:schemeClr val="tx1"/>
                </a:solidFill>
                <a:effectLst/>
                <a:latin typeface="+mn-lt"/>
                <a:ea typeface="+mn-ea"/>
                <a:cs typeface="+mn-cs"/>
              </a:rPr>
              <a:t> izmantošanas iespējas.</a:t>
            </a:r>
          </a:p>
          <a:p>
            <a:r>
              <a:rPr lang="lv-LV" sz="1200" b="1" kern="1200" dirty="0">
                <a:solidFill>
                  <a:schemeClr val="tx1"/>
                </a:solidFill>
                <a:effectLst/>
                <a:latin typeface="+mn-lt"/>
                <a:ea typeface="+mn-ea"/>
                <a:cs typeface="+mn-cs"/>
              </a:rPr>
              <a:t>	</a:t>
            </a:r>
            <a:r>
              <a:rPr lang="lv-LV" sz="1200" b="1" kern="1200" dirty="0" err="1">
                <a:solidFill>
                  <a:schemeClr val="tx1"/>
                </a:solidFill>
                <a:effectLst/>
                <a:latin typeface="+mn-lt"/>
                <a:ea typeface="+mn-ea"/>
                <a:cs typeface="+mn-cs"/>
              </a:rPr>
              <a:t>Atjainīgās</a:t>
            </a:r>
            <a:r>
              <a:rPr lang="lv-LV" sz="1200" b="1" kern="1200" dirty="0">
                <a:solidFill>
                  <a:schemeClr val="tx1"/>
                </a:solidFill>
                <a:effectLst/>
                <a:latin typeface="+mn-lt"/>
                <a:ea typeface="+mn-ea"/>
                <a:cs typeface="+mn-cs"/>
              </a:rPr>
              <a:t> elektroenerģijas un siltumenerģijas </a:t>
            </a:r>
            <a:r>
              <a:rPr lang="lv-LV" sz="1200" b="1" kern="1200" dirty="0" err="1">
                <a:solidFill>
                  <a:schemeClr val="tx1"/>
                </a:solidFill>
                <a:effectLst/>
                <a:latin typeface="+mn-lt"/>
                <a:ea typeface="+mn-ea"/>
                <a:cs typeface="+mn-cs"/>
              </a:rPr>
              <a:t>pašražošanas</a:t>
            </a:r>
            <a:r>
              <a:rPr lang="lv-LV" sz="1200" b="1" kern="1200" dirty="0">
                <a:solidFill>
                  <a:schemeClr val="tx1"/>
                </a:solidFill>
                <a:effectLst/>
                <a:latin typeface="+mn-lt"/>
                <a:ea typeface="+mn-ea"/>
                <a:cs typeface="+mn-cs"/>
              </a:rPr>
              <a:t> un pašpatēriņa veicināšana</a:t>
            </a:r>
            <a:endParaRPr lang="lv-LV" sz="105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Tāpat tiek noteikts, ka pašvaldība administratīvās teritorijas vai tās daļas ietvaros ir tiesīga saistošajos noteikumos noteikt siltumapgādes risinājumu veidus attiecīgās pašvaldību teritorijas daļās, tostarp noteikt pienākumu pieslēgties centrālajai siltumapgādes sistēmai, kur tas ir ekonomiski un tehniski pamatoti, vai izmantot citu </a:t>
            </a:r>
            <a:r>
              <a:rPr lang="lv-LV" sz="1200" kern="1200" dirty="0" err="1">
                <a:solidFill>
                  <a:schemeClr val="tx1"/>
                </a:solidFill>
                <a:effectLst/>
                <a:latin typeface="+mn-lt"/>
                <a:ea typeface="+mn-ea"/>
                <a:cs typeface="+mn-cs"/>
              </a:rPr>
              <a:t>atjaunīgo</a:t>
            </a:r>
            <a:r>
              <a:rPr lang="lv-LV" sz="1200" kern="1200" dirty="0">
                <a:solidFill>
                  <a:schemeClr val="tx1"/>
                </a:solidFill>
                <a:effectLst/>
                <a:latin typeface="+mn-lt"/>
                <a:ea typeface="+mn-ea"/>
                <a:cs typeface="+mn-cs"/>
              </a:rPr>
              <a:t> energoresursu vai </a:t>
            </a:r>
            <a:r>
              <a:rPr lang="lv-LV" sz="1200" kern="1200" dirty="0" err="1">
                <a:solidFill>
                  <a:schemeClr val="tx1"/>
                </a:solidFill>
                <a:effectLst/>
                <a:latin typeface="+mn-lt"/>
                <a:ea typeface="+mn-ea"/>
                <a:cs typeface="+mn-cs"/>
              </a:rPr>
              <a:t>bezemisiju</a:t>
            </a:r>
            <a:r>
              <a:rPr lang="lv-LV" sz="1200" kern="1200" dirty="0">
                <a:solidFill>
                  <a:schemeClr val="tx1"/>
                </a:solidFill>
                <a:effectLst/>
                <a:latin typeface="+mn-lt"/>
                <a:ea typeface="+mn-ea"/>
                <a:cs typeface="+mn-cs"/>
              </a:rPr>
              <a:t> siltumapgādes tehnoloģijas avotu. </a:t>
            </a:r>
            <a:endParaRPr lang="lv-LV"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A8050503-D215-4B91-A179-D7C7438A12BE}" type="slidenum">
              <a:rPr kumimoji="0" lang="lv-LV" sz="1200" b="1" i="0" u="none" strike="noStrike" kern="0" cap="none" spc="0" normalizeH="0" baseline="0" noProof="0" smtClean="0">
                <a:ln>
                  <a:noFill/>
                </a:ln>
                <a:solidFill>
                  <a:srgbClr val="000000"/>
                </a:solidFill>
                <a:effectLst/>
                <a:uLnTx/>
                <a:uFillTx/>
                <a:latin typeface="Helvetica Neue"/>
                <a:sym typeface="Helvetica Neue"/>
              </a:rPr>
              <a:pPr marL="0" marR="0" lvl="0" indent="0" algn="r" defTabSz="584200" rtl="0" eaLnBrk="1" fontAlgn="auto" latinLnBrk="0" hangingPunct="0">
                <a:lnSpc>
                  <a:spcPct val="100000"/>
                </a:lnSpc>
                <a:spcBef>
                  <a:spcPts val="0"/>
                </a:spcBef>
                <a:spcAft>
                  <a:spcPts val="0"/>
                </a:spcAft>
                <a:buClrTx/>
                <a:buSzTx/>
                <a:buFontTx/>
                <a:buNone/>
                <a:tabLst/>
                <a:defRPr/>
              </a:pPr>
              <a:t>24</a:t>
            </a:fld>
            <a:endParaRPr kumimoji="0" lang="lv-LV" sz="1200" b="1"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35716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dirty="0">
                <a:effectLst/>
                <a:latin typeface="Calibri" panose="020F0502020204030204" pitchFamily="34" charset="0"/>
                <a:ea typeface="Calibri" panose="020F0502020204030204" pitchFamily="34" charset="0"/>
              </a:rPr>
              <a:t>2019.gadā Latvijā rīcībā esošie ienākumi vidēji uz vienu iedzīvotāju mēnesī bija 422,95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Rīcībā esošais ienākums ievērojami atšķiras, gan salīdzinot pa pilsētām (453,51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un lauku teritorijām (356,37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gan Rīgas (520,63), gan pa </a:t>
            </a:r>
            <a:r>
              <a:rPr lang="lv-LV" sz="1200" dirty="0" err="1">
                <a:effectLst/>
                <a:latin typeface="Calibri" panose="020F0502020204030204" pitchFamily="34" charset="0"/>
                <a:ea typeface="Calibri" panose="020F0502020204030204" pitchFamily="34" charset="0"/>
              </a:rPr>
              <a:t>kvintilēm</a:t>
            </a:r>
            <a:r>
              <a:rPr lang="lv-LV" sz="1200" dirty="0">
                <a:effectLst/>
                <a:latin typeface="Calibri" panose="020F0502020204030204" pitchFamily="34" charset="0"/>
                <a:ea typeface="Calibri" panose="020F0502020204030204" pitchFamily="34" charset="0"/>
              </a:rPr>
              <a:t> (visu sabiedrību sadala piecās daļās un skatās katras piektdaļas vidējos rādītājus, attiecīgi 235.65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trūcīgākajiem 20% sabiedrības un 756.87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turīgākajiem 20% sabiedrības), atkarībā no katras grupas iespējām atšķiras arī patēriņa paradumi un proporcijas, cik lielu ienākumu daļu katra iedzīvotāju grupa tērē kādām izdevumu pozīcijām.</a:t>
            </a:r>
          </a:p>
          <a:p>
            <a:r>
              <a:rPr lang="lv-LV" sz="1200" dirty="0">
                <a:effectLst/>
                <a:latin typeface="Calibri" panose="020F0502020204030204" pitchFamily="34" charset="0"/>
                <a:ea typeface="Calibri" panose="020F0502020204030204" pitchFamily="34" charset="0"/>
              </a:rPr>
              <a:t> </a:t>
            </a:r>
          </a:p>
          <a:p>
            <a:r>
              <a:rPr lang="lv-LV" sz="1200" dirty="0">
                <a:effectLst/>
                <a:latin typeface="Calibri" panose="020F0502020204030204" pitchFamily="34" charset="0"/>
                <a:ea typeface="Calibri" panose="020F0502020204030204" pitchFamily="34" charset="0"/>
              </a:rPr>
              <a:t>2019.gadā trūcīgākie 20% sabiedrības transportam tērēja 22,95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jeb 9,7% no saviem kopējiem izdevumiem, salīdzinot ar turīgākajiem 20%, kas transportam tērēja 134,30 </a:t>
            </a:r>
            <a:r>
              <a:rPr lang="lv-LV" sz="1200" dirty="0" err="1">
                <a:effectLst/>
                <a:latin typeface="Calibri" panose="020F0502020204030204" pitchFamily="34" charset="0"/>
                <a:ea typeface="Calibri" panose="020F0502020204030204" pitchFamily="34" charset="0"/>
              </a:rPr>
              <a:t>euro</a:t>
            </a:r>
            <a:r>
              <a:rPr lang="lv-LV" sz="1200" dirty="0">
                <a:effectLst/>
                <a:latin typeface="Calibri" panose="020F0502020204030204" pitchFamily="34" charset="0"/>
                <a:ea typeface="Calibri" panose="020F0502020204030204" pitchFamily="34" charset="0"/>
              </a:rPr>
              <a:t> jeb 17,7% no kopējiem izdevumiem. </a:t>
            </a:r>
          </a:p>
          <a:p>
            <a:r>
              <a:rPr lang="lv-LV" sz="1200" dirty="0">
                <a:effectLst/>
                <a:latin typeface="Arial Nova Cond Light" panose="020B0306020202020204" pitchFamily="34" charset="0"/>
                <a:ea typeface="Calibri" panose="020F0502020204030204" pitchFamily="34" charset="0"/>
              </a:rPr>
              <a:t> </a:t>
            </a:r>
            <a:endParaRPr lang="lv-LV" sz="1200" dirty="0">
              <a:effectLst/>
              <a:latin typeface="Calibri" panose="020F0502020204030204" pitchFamily="34" charset="0"/>
              <a:ea typeface="Calibri" panose="020F0502020204030204" pitchFamily="34" charset="0"/>
            </a:endParaRPr>
          </a:p>
          <a:p>
            <a:r>
              <a:rPr lang="lv-LV" sz="1200" dirty="0">
                <a:effectLst/>
                <a:latin typeface="Calibri" panose="020F0502020204030204" pitchFamily="34" charset="0"/>
                <a:ea typeface="Calibri" panose="020F0502020204030204" pitchFamily="34" charset="0"/>
              </a:rPr>
              <a:t>Atbalstam ir jābūt mērķētam, lai efektīvi izlietotu valsts budžeta līdzekļus un neradītu papildu spiedienu uz inflāciju.</a:t>
            </a:r>
          </a:p>
          <a:p>
            <a:r>
              <a:rPr lang="lv-LV" sz="1200" dirty="0">
                <a:effectLst/>
                <a:latin typeface="Calibri" panose="020F0502020204030204" pitchFamily="34" charset="0"/>
                <a:ea typeface="Calibri" panose="020F0502020204030204" pitchFamily="34" charset="0"/>
              </a:rPr>
              <a:t>Degvielas cenu kāpumam būs ietekme arī uz citām cenām, tostarp it īpaši pārtikas cenām, tādējādi mazinot iedzīvotāju pirktspēju, kas savukārt sekmēs maznodrošināto iedzīvotāju īpatsvara kāpumu. Automašīnas un degvielu pamatā izmanto ļoti turīgi vai vidēji turīgi cilvēki, tādējādi, lai </a:t>
            </a:r>
            <a:r>
              <a:rPr lang="lv-LV" sz="1200" dirty="0" err="1">
                <a:effectLst/>
                <a:latin typeface="Calibri" panose="020F0502020204030204" pitchFamily="34" charset="0"/>
                <a:ea typeface="Calibri" panose="020F0502020204030204" pitchFamily="34" charset="0"/>
              </a:rPr>
              <a:t>mērķētāk</a:t>
            </a:r>
            <a:r>
              <a:rPr lang="lv-LV" sz="1200" dirty="0">
                <a:effectLst/>
                <a:latin typeface="Calibri" panose="020F0502020204030204" pitchFamily="34" charset="0"/>
                <a:ea typeface="Calibri" panose="020F0502020204030204" pitchFamily="34" charset="0"/>
              </a:rPr>
              <a:t> atbalstītu mazāk turīgos iedzīvotājus, labāk būtu atbalstu novirzīt sabiedriskā transporta cenu mazināšanai nevis </a:t>
            </a:r>
            <a:r>
              <a:rPr lang="lv-LV" sz="1200" b="1" u="sng" dirty="0">
                <a:effectLst/>
                <a:latin typeface="Calibri" panose="020F0502020204030204" pitchFamily="34" charset="0"/>
                <a:ea typeface="Calibri" panose="020F0502020204030204" pitchFamily="34" charset="0"/>
              </a:rPr>
              <a:t>mazināt degvielas nodokļu likmes, no kā lielākie ieguvēji būs turīgākā sabiedrības daļa.</a:t>
            </a:r>
            <a:endParaRPr lang="lv-LV" sz="1200" dirty="0">
              <a:effectLst/>
              <a:latin typeface="Calibri" panose="020F0502020204030204" pitchFamily="34" charset="0"/>
              <a:ea typeface="Calibri" panose="020F0502020204030204" pitchFamily="34" charset="0"/>
            </a:endParaRPr>
          </a:p>
          <a:p>
            <a:endParaRPr lang="lv-LV" dirty="0"/>
          </a:p>
          <a:p>
            <a:endParaRPr lang="lv-LV" dirty="0"/>
          </a:p>
        </p:txBody>
      </p:sp>
      <p:sp>
        <p:nvSpPr>
          <p:cNvPr id="4" name="Slide Number Placeholder 3"/>
          <p:cNvSpPr>
            <a:spLocks noGrp="1"/>
          </p:cNvSpPr>
          <p:nvPr>
            <p:ph type="sldNum" sz="quarter" idx="5"/>
          </p:nvPr>
        </p:nvSpPr>
        <p:spPr/>
        <p:txBody>
          <a:bodyPr/>
          <a:lstStyle/>
          <a:p>
            <a:fld id="{4AC1A010-5BF3-4208-AC0E-FE13C7265929}" type="slidenum">
              <a:rPr lang="lv-LV" smtClean="0"/>
              <a:t>7</a:t>
            </a:fld>
            <a:endParaRPr lang="lv-LV"/>
          </a:p>
        </p:txBody>
      </p:sp>
    </p:spTree>
    <p:extLst>
      <p:ext uri="{BB962C8B-B14F-4D97-AF65-F5344CB8AC3E}">
        <p14:creationId xmlns:p14="http://schemas.microsoft.com/office/powerpoint/2010/main" val="143827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Vidējais mājsaimniecības lielums: 2,3 cilvēki </a:t>
            </a:r>
          </a:p>
        </p:txBody>
      </p:sp>
      <p:sp>
        <p:nvSpPr>
          <p:cNvPr id="4" name="Slide Number Placeholder 3"/>
          <p:cNvSpPr>
            <a:spLocks noGrp="1"/>
          </p:cNvSpPr>
          <p:nvPr>
            <p:ph type="sldNum" sz="quarter" idx="5"/>
          </p:nvPr>
        </p:nvSpPr>
        <p:spPr/>
        <p:txBody>
          <a:bodyPr/>
          <a:lstStyle/>
          <a:p>
            <a:fld id="{4AC1A010-5BF3-4208-AC0E-FE13C7265929}" type="slidenum">
              <a:rPr lang="lv-LV" smtClean="0"/>
              <a:t>9</a:t>
            </a:fld>
            <a:endParaRPr lang="lv-LV"/>
          </a:p>
        </p:txBody>
      </p:sp>
    </p:spTree>
    <p:extLst>
      <p:ext uri="{BB962C8B-B14F-4D97-AF65-F5344CB8AC3E}">
        <p14:creationId xmlns:p14="http://schemas.microsoft.com/office/powerpoint/2010/main" val="151958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C1A010-5BF3-4208-AC0E-FE13C7265929}" type="slidenum">
              <a:rPr lang="lv-LV" smtClean="0"/>
              <a:t>15</a:t>
            </a:fld>
            <a:endParaRPr lang="lv-LV"/>
          </a:p>
        </p:txBody>
      </p:sp>
    </p:spTree>
    <p:extLst>
      <p:ext uri="{BB962C8B-B14F-4D97-AF65-F5344CB8AC3E}">
        <p14:creationId xmlns:p14="http://schemas.microsoft.com/office/powerpoint/2010/main" val="73812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C1A010-5BF3-4208-AC0E-FE13C7265929}" type="slidenum">
              <a:rPr lang="lv-LV" smtClean="0"/>
              <a:t>17</a:t>
            </a:fld>
            <a:endParaRPr lang="lv-LV"/>
          </a:p>
        </p:txBody>
      </p:sp>
    </p:spTree>
    <p:extLst>
      <p:ext uri="{BB962C8B-B14F-4D97-AF65-F5344CB8AC3E}">
        <p14:creationId xmlns:p14="http://schemas.microsoft.com/office/powerpoint/2010/main" val="238852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C1A010-5BF3-4208-AC0E-FE13C7265929}" type="slidenum">
              <a:rPr lang="lv-LV" smtClean="0"/>
              <a:t>18</a:t>
            </a:fld>
            <a:endParaRPr lang="lv-LV"/>
          </a:p>
        </p:txBody>
      </p:sp>
    </p:spTree>
    <p:extLst>
      <p:ext uri="{BB962C8B-B14F-4D97-AF65-F5344CB8AC3E}">
        <p14:creationId xmlns:p14="http://schemas.microsoft.com/office/powerpoint/2010/main" val="233613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C1A010-5BF3-4208-AC0E-FE13C7265929}" type="slidenum">
              <a:rPr lang="lv-LV" smtClean="0"/>
              <a:t>19</a:t>
            </a:fld>
            <a:endParaRPr lang="lv-LV"/>
          </a:p>
        </p:txBody>
      </p:sp>
    </p:spTree>
    <p:extLst>
      <p:ext uri="{BB962C8B-B14F-4D97-AF65-F5344CB8AC3E}">
        <p14:creationId xmlns:p14="http://schemas.microsoft.com/office/powerpoint/2010/main" val="248538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C1A010-5BF3-4208-AC0E-FE13C7265929}" type="slidenum">
              <a:rPr lang="lv-LV" smtClean="0"/>
              <a:t>20</a:t>
            </a:fld>
            <a:endParaRPr lang="lv-LV"/>
          </a:p>
        </p:txBody>
      </p:sp>
    </p:spTree>
    <p:extLst>
      <p:ext uri="{BB962C8B-B14F-4D97-AF65-F5344CB8AC3E}">
        <p14:creationId xmlns:p14="http://schemas.microsoft.com/office/powerpoint/2010/main" val="1322985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C1A010-5BF3-4208-AC0E-FE13C7265929}" type="slidenum">
              <a:rPr lang="lv-LV" smtClean="0"/>
              <a:t>21</a:t>
            </a:fld>
            <a:endParaRPr lang="lv-LV"/>
          </a:p>
        </p:txBody>
      </p:sp>
    </p:spTree>
    <p:extLst>
      <p:ext uri="{BB962C8B-B14F-4D97-AF65-F5344CB8AC3E}">
        <p14:creationId xmlns:p14="http://schemas.microsoft.com/office/powerpoint/2010/main" val="32248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0E8A-6A77-49F1-98B5-8F5472904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243E50CF-619F-4133-8DEA-D205805F8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C6F93696-AEC9-44AC-A32B-063F4025919D}"/>
              </a:ext>
            </a:extLst>
          </p:cNvPr>
          <p:cNvSpPr>
            <a:spLocks noGrp="1"/>
          </p:cNvSpPr>
          <p:nvPr>
            <p:ph type="dt" sz="half" idx="10"/>
          </p:nvPr>
        </p:nvSpPr>
        <p:spPr/>
        <p:txBody>
          <a:bodyPr/>
          <a:lstStyle/>
          <a:p>
            <a:fld id="{0BAEE34C-0F01-4ABB-AC25-B37D02678FD1}" type="datetimeFigureOut">
              <a:rPr lang="lv-LV" smtClean="0"/>
              <a:t>12.09.2022</a:t>
            </a:fld>
            <a:endParaRPr lang="lv-LV"/>
          </a:p>
        </p:txBody>
      </p:sp>
      <p:sp>
        <p:nvSpPr>
          <p:cNvPr id="5" name="Footer Placeholder 4">
            <a:extLst>
              <a:ext uri="{FF2B5EF4-FFF2-40B4-BE49-F238E27FC236}">
                <a16:creationId xmlns:a16="http://schemas.microsoft.com/office/drawing/2014/main" id="{DA6F3822-0B2B-4234-8C8B-3CABFAC365D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34C53B1-457D-4A9F-86AC-E728D2B3068E}"/>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87581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1DD5-D3C6-4124-9B6F-24CD7A988023}"/>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981230F-3702-4091-B931-69A773B676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D1FAFF8-46F0-4168-ADCB-39AA115440D9}"/>
              </a:ext>
            </a:extLst>
          </p:cNvPr>
          <p:cNvSpPr>
            <a:spLocks noGrp="1"/>
          </p:cNvSpPr>
          <p:nvPr>
            <p:ph type="dt" sz="half" idx="10"/>
          </p:nvPr>
        </p:nvSpPr>
        <p:spPr/>
        <p:txBody>
          <a:bodyPr/>
          <a:lstStyle/>
          <a:p>
            <a:fld id="{0BAEE34C-0F01-4ABB-AC25-B37D02678FD1}" type="datetimeFigureOut">
              <a:rPr lang="lv-LV" smtClean="0"/>
              <a:t>12.09.2022</a:t>
            </a:fld>
            <a:endParaRPr lang="lv-LV"/>
          </a:p>
        </p:txBody>
      </p:sp>
      <p:sp>
        <p:nvSpPr>
          <p:cNvPr id="5" name="Footer Placeholder 4">
            <a:extLst>
              <a:ext uri="{FF2B5EF4-FFF2-40B4-BE49-F238E27FC236}">
                <a16:creationId xmlns:a16="http://schemas.microsoft.com/office/drawing/2014/main" id="{C9831026-75B0-4C7D-9972-A0200A338F6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7551FC4-D77E-46C5-96FC-4B39EEEF6CB5}"/>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354495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319231-332C-4902-A8D9-41BD1A1A1C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B615491F-4673-43E2-B51E-A5B473FF18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C1B28C0-7A69-409A-9E70-92829BB35232}"/>
              </a:ext>
            </a:extLst>
          </p:cNvPr>
          <p:cNvSpPr>
            <a:spLocks noGrp="1"/>
          </p:cNvSpPr>
          <p:nvPr>
            <p:ph type="dt" sz="half" idx="10"/>
          </p:nvPr>
        </p:nvSpPr>
        <p:spPr/>
        <p:txBody>
          <a:bodyPr/>
          <a:lstStyle/>
          <a:p>
            <a:fld id="{0BAEE34C-0F01-4ABB-AC25-B37D02678FD1}" type="datetimeFigureOut">
              <a:rPr lang="lv-LV" smtClean="0"/>
              <a:t>12.09.2022</a:t>
            </a:fld>
            <a:endParaRPr lang="lv-LV"/>
          </a:p>
        </p:txBody>
      </p:sp>
      <p:sp>
        <p:nvSpPr>
          <p:cNvPr id="5" name="Footer Placeholder 4">
            <a:extLst>
              <a:ext uri="{FF2B5EF4-FFF2-40B4-BE49-F238E27FC236}">
                <a16:creationId xmlns:a16="http://schemas.microsoft.com/office/drawing/2014/main" id="{467A6AF9-6084-4D91-9E1D-40F01274E52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928668A-8C91-4475-97D4-40679EC0F5AE}"/>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113266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73970" y="-110"/>
            <a:ext cx="2041446" cy="204150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4259089" y="0"/>
            <a:ext cx="7932911" cy="6868074"/>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514558" y="2556123"/>
            <a:ext cx="4634366" cy="2041508"/>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514557" y="4869315"/>
            <a:ext cx="4634366" cy="733392"/>
          </a:xfrm>
        </p:spPr>
        <p:txBody>
          <a:bodyPr anchor="ctr"/>
          <a:lstStyle>
            <a:lvl1pPr marL="0" indent="0" algn="ctr">
              <a:buNone/>
              <a:defRPr sz="2531"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491117" y="5775962"/>
            <a:ext cx="4657806" cy="329283"/>
          </a:xfrm>
        </p:spPr>
        <p:txBody>
          <a:bodyPr anchor="ctr">
            <a:normAutofit/>
          </a:bodyPr>
          <a:lstStyle>
            <a:lvl1pPr marL="0" indent="0" algn="ctr">
              <a:buNone/>
              <a:defRPr sz="984"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spTree>
    <p:extLst>
      <p:ext uri="{BB962C8B-B14F-4D97-AF65-F5344CB8AC3E}">
        <p14:creationId xmlns:p14="http://schemas.microsoft.com/office/powerpoint/2010/main" val="399286902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73970" y="-110"/>
            <a:ext cx="2041446" cy="204150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4259089" y="0"/>
            <a:ext cx="7932911" cy="6868074"/>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514558" y="2556123"/>
            <a:ext cx="4634366" cy="2041508"/>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514557" y="4869315"/>
            <a:ext cx="4634366" cy="733392"/>
          </a:xfrm>
        </p:spPr>
        <p:txBody>
          <a:bodyPr anchor="ctr"/>
          <a:lstStyle>
            <a:lvl1pPr marL="0" indent="0" algn="ctr">
              <a:buNone/>
              <a:defRPr sz="2531"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491117" y="5775962"/>
            <a:ext cx="4657806" cy="329283"/>
          </a:xfrm>
        </p:spPr>
        <p:txBody>
          <a:bodyPr anchor="ctr">
            <a:normAutofit/>
          </a:bodyPr>
          <a:lstStyle>
            <a:lvl1pPr marL="0" indent="0" algn="ctr">
              <a:buNone/>
              <a:defRPr sz="984"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spTree>
    <p:extLst>
      <p:ext uri="{BB962C8B-B14F-4D97-AF65-F5344CB8AC3E}">
        <p14:creationId xmlns:p14="http://schemas.microsoft.com/office/powerpoint/2010/main" val="139734552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1663582" y="-9331"/>
            <a:ext cx="2041446" cy="480591"/>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4259089" y="0"/>
            <a:ext cx="7932911" cy="6868074"/>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2948" y="231559"/>
            <a:ext cx="2122490" cy="2122554"/>
          </a:xfrm>
          <a:prstGeom prst="rect">
            <a:avLst/>
          </a:prstGeom>
        </p:spPr>
      </p:pic>
      <p:sp>
        <p:nvSpPr>
          <p:cNvPr id="12" name="Text Placeholder 24">
            <a:extLst>
              <a:ext uri="{FF2B5EF4-FFF2-40B4-BE49-F238E27FC236}">
                <a16:creationId xmlns:a16="http://schemas.microsoft.com/office/drawing/2014/main" id="{0B24E9B6-7123-6145-B13F-C42736DF5E43}"/>
              </a:ext>
            </a:extLst>
          </p:cNvPr>
          <p:cNvSpPr>
            <a:spLocks noGrp="1"/>
          </p:cNvSpPr>
          <p:nvPr>
            <p:ph type="body" sz="quarter" idx="13" hasCustomPrompt="1"/>
          </p:nvPr>
        </p:nvSpPr>
        <p:spPr>
          <a:xfrm>
            <a:off x="514558" y="2556123"/>
            <a:ext cx="4634366" cy="2041508"/>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13" name="Text Placeholder 24">
            <a:extLst>
              <a:ext uri="{FF2B5EF4-FFF2-40B4-BE49-F238E27FC236}">
                <a16:creationId xmlns:a16="http://schemas.microsoft.com/office/drawing/2014/main" id="{7F32D9C7-B7AD-D749-A298-E07ED18923E5}"/>
              </a:ext>
            </a:extLst>
          </p:cNvPr>
          <p:cNvSpPr>
            <a:spLocks noGrp="1"/>
          </p:cNvSpPr>
          <p:nvPr>
            <p:ph type="body" sz="quarter" idx="14" hasCustomPrompt="1"/>
          </p:nvPr>
        </p:nvSpPr>
        <p:spPr>
          <a:xfrm>
            <a:off x="514557" y="4869315"/>
            <a:ext cx="4634366" cy="733392"/>
          </a:xfrm>
        </p:spPr>
        <p:txBody>
          <a:bodyPr anchor="ctr"/>
          <a:lstStyle>
            <a:lvl1pPr marL="0" indent="0" algn="ctr">
              <a:buNone/>
              <a:defRPr sz="2531"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14" name="Text Placeholder 24">
            <a:extLst>
              <a:ext uri="{FF2B5EF4-FFF2-40B4-BE49-F238E27FC236}">
                <a16:creationId xmlns:a16="http://schemas.microsoft.com/office/drawing/2014/main" id="{3140F70B-F21A-2E48-BC29-1B7AF3702247}"/>
              </a:ext>
            </a:extLst>
          </p:cNvPr>
          <p:cNvSpPr>
            <a:spLocks noGrp="1"/>
          </p:cNvSpPr>
          <p:nvPr>
            <p:ph type="body" sz="quarter" idx="15" hasCustomPrompt="1"/>
          </p:nvPr>
        </p:nvSpPr>
        <p:spPr>
          <a:xfrm>
            <a:off x="491117" y="5775962"/>
            <a:ext cx="4657806" cy="329283"/>
          </a:xfrm>
        </p:spPr>
        <p:txBody>
          <a:bodyPr anchor="ctr">
            <a:normAutofit/>
          </a:bodyPr>
          <a:lstStyle>
            <a:lvl1pPr marL="0" indent="0" algn="ctr">
              <a:buNone/>
              <a:defRPr sz="984"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spTree>
    <p:extLst>
      <p:ext uri="{BB962C8B-B14F-4D97-AF65-F5344CB8AC3E}">
        <p14:creationId xmlns:p14="http://schemas.microsoft.com/office/powerpoint/2010/main" val="174684282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5299606"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24808" y="314772"/>
            <a:ext cx="11926693"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795859"/>
            <a:ext cx="5053933" cy="5392415"/>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a:p>
            <a:pPr lvl="0"/>
            <a:endParaRPr lang="en-LV"/>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6475315" y="769814"/>
            <a:ext cx="5391878" cy="541846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6095442" y="1201043"/>
            <a:ext cx="5443594" cy="5656957"/>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174567067"/>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55">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25589" y="340444"/>
            <a:ext cx="11912815" cy="6202784"/>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04774" y="340445"/>
            <a:ext cx="7816528" cy="1204391"/>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8456557" y="795858"/>
            <a:ext cx="3822050" cy="47116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8817239" y="1201043"/>
            <a:ext cx="3374761" cy="4630148"/>
          </a:xfrm>
        </p:spPr>
        <p:txBody>
          <a:bodyPr anchor="ctr"/>
          <a:lstStyle>
            <a:lvl1pPr marL="0" indent="0" algn="ctr">
              <a:buNone/>
              <a:defRPr>
                <a:solidFill>
                  <a:schemeClr val="bg1"/>
                </a:solidFill>
              </a:defRPr>
            </a:lvl1pPr>
          </a:lstStyle>
          <a:p>
            <a:r>
              <a:rPr lang="en-LV"/>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324807" y="1859608"/>
            <a:ext cx="7796495" cy="432866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938198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guide id="26" orient="horz" pos="522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24808" y="314772"/>
            <a:ext cx="11986385"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617154" y="354955"/>
            <a:ext cx="8250039" cy="1189881"/>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3617154" y="1859607"/>
            <a:ext cx="8250039" cy="4328667"/>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25590" y="1201043"/>
            <a:ext cx="3011508" cy="4630148"/>
          </a:xfrm>
        </p:spPr>
        <p:txBody>
          <a:bodyPr anchor="ctr"/>
          <a:lstStyle>
            <a:lvl1pPr marL="0" indent="0" algn="ctr">
              <a:buNone/>
              <a:defRPr>
                <a:solidFill>
                  <a:schemeClr val="bg1"/>
                </a:solidFill>
              </a:defRPr>
            </a:lvl1pPr>
          </a:lstStyle>
          <a:p>
            <a:r>
              <a:rPr lang="en-LV"/>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451066" y="795858"/>
            <a:ext cx="3822050" cy="47116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Tree>
    <p:extLst>
      <p:ext uri="{BB962C8B-B14F-4D97-AF65-F5344CB8AC3E}">
        <p14:creationId xmlns:p14="http://schemas.microsoft.com/office/powerpoint/2010/main" val="1661618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38">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25589" y="314772"/>
            <a:ext cx="11912815"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24808" y="356072"/>
            <a:ext cx="11214228" cy="1188764"/>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357831" y="1859608"/>
            <a:ext cx="11181205" cy="432866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820008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6095443" y="0"/>
            <a:ext cx="6373268" cy="68580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5467034" cy="5847829"/>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6" y="340445"/>
            <a:ext cx="5741614" cy="5847829"/>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5809279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1122-549E-47B2-A29C-6C49D7CDAD2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77BB997E-1237-4AE1-BDE9-A23592A5E5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898354B-3A95-4407-AD40-CDF11E23742C}"/>
              </a:ext>
            </a:extLst>
          </p:cNvPr>
          <p:cNvSpPr>
            <a:spLocks noGrp="1"/>
          </p:cNvSpPr>
          <p:nvPr>
            <p:ph type="dt" sz="half" idx="10"/>
          </p:nvPr>
        </p:nvSpPr>
        <p:spPr/>
        <p:txBody>
          <a:bodyPr/>
          <a:lstStyle/>
          <a:p>
            <a:fld id="{0BAEE34C-0F01-4ABB-AC25-B37D02678FD1}" type="datetimeFigureOut">
              <a:rPr lang="lv-LV" smtClean="0"/>
              <a:t>12.09.2022</a:t>
            </a:fld>
            <a:endParaRPr lang="lv-LV"/>
          </a:p>
        </p:txBody>
      </p:sp>
      <p:sp>
        <p:nvSpPr>
          <p:cNvPr id="5" name="Footer Placeholder 4">
            <a:extLst>
              <a:ext uri="{FF2B5EF4-FFF2-40B4-BE49-F238E27FC236}">
                <a16:creationId xmlns:a16="http://schemas.microsoft.com/office/drawing/2014/main" id="{30218A75-987E-4BA4-A4D9-55DD0B26FBB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3EDB7E6-E379-49AB-B6A1-0061F4C9947B}"/>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2595149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266715" y="0"/>
            <a:ext cx="6373268" cy="68580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5467034" cy="5847829"/>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6" y="340445"/>
            <a:ext cx="5741614" cy="5847829"/>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833982094"/>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324808" y="1870771"/>
            <a:ext cx="5467034"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6096000" y="3429000"/>
            <a:ext cx="6155501" cy="3088556"/>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6450386" y="1859607"/>
            <a:ext cx="5416805" cy="4998393"/>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59854766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7" y="1870771"/>
            <a:ext cx="5416806"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59501" y="3429000"/>
            <a:ext cx="715441" cy="3088556"/>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334557" y="2188890"/>
            <a:ext cx="5436635" cy="4678340"/>
          </a:xfrm>
        </p:spPr>
        <p:txBody>
          <a:bodyPr anchor="ctr"/>
          <a:lstStyle>
            <a:lvl1pPr marL="0" indent="0" algn="ctr">
              <a:buNone/>
              <a:defRPr>
                <a:solidFill>
                  <a:schemeClr val="tx1">
                    <a:lumMod val="50000"/>
                    <a:lumOff val="50000"/>
                  </a:schemeClr>
                </a:solidFill>
              </a:defRPr>
            </a:lvl1pPr>
          </a:lstStyle>
          <a:p>
            <a:r>
              <a:rPr lang="en-LV"/>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655939" y="1859608"/>
            <a:ext cx="5443222" cy="4349057"/>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Tree>
    <p:extLst>
      <p:ext uri="{BB962C8B-B14F-4D97-AF65-F5344CB8AC3E}">
        <p14:creationId xmlns:p14="http://schemas.microsoft.com/office/powerpoint/2010/main" val="2479825394"/>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324808" y="1870771"/>
            <a:ext cx="11542384"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556881384"/>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776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84287" y="-10073"/>
            <a:ext cx="3423427" cy="3423532"/>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4"/>
            <a:ext cx="10873795" cy="1850677"/>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692244" y="5693049"/>
            <a:ext cx="1274238" cy="256864"/>
            <a:chOff x="976598" y="8111148"/>
            <a:chExt cx="1812305" cy="365318"/>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46717"/>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8925989" y="5693050"/>
            <a:ext cx="1400357" cy="408315"/>
            <a:chOff x="12629241" y="8111149"/>
            <a:chExt cx="1991680" cy="580715"/>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0452465" y="5694023"/>
            <a:ext cx="1449997" cy="419442"/>
            <a:chOff x="14858225" y="8082398"/>
            <a:chExt cx="2062281" cy="596540"/>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4576564" y="5698258"/>
            <a:ext cx="1340041" cy="403096"/>
            <a:chOff x="6499836" y="8101934"/>
            <a:chExt cx="1905895" cy="573293"/>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6042725" y="5690337"/>
            <a:ext cx="2757145" cy="411022"/>
            <a:chOff x="8470545" y="8101934"/>
            <a:chExt cx="3921393" cy="584564"/>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562113"/>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092602" y="5705644"/>
            <a:ext cx="2357843" cy="395711"/>
            <a:chOff x="3153102" y="8113380"/>
            <a:chExt cx="3353479" cy="562790"/>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228515900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4384287" y="-10073"/>
            <a:ext cx="3423427" cy="805932"/>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4"/>
            <a:ext cx="10873795" cy="1850677"/>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692244" y="5693049"/>
            <a:ext cx="1274238" cy="256864"/>
            <a:chOff x="976598" y="8111148"/>
            <a:chExt cx="1812305" cy="365318"/>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46717"/>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8925989" y="5693050"/>
            <a:ext cx="1400357" cy="408315"/>
            <a:chOff x="12629241" y="8111149"/>
            <a:chExt cx="1991680" cy="580715"/>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0452465" y="5694023"/>
            <a:ext cx="1449997" cy="419442"/>
            <a:chOff x="14858225" y="8082398"/>
            <a:chExt cx="2062281" cy="596540"/>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4576564" y="5698258"/>
            <a:ext cx="1340041" cy="403096"/>
            <a:chOff x="6499836" y="8101934"/>
            <a:chExt cx="1905895" cy="573293"/>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6042725" y="5690340"/>
            <a:ext cx="2757145" cy="259571"/>
            <a:chOff x="8470545" y="8101934"/>
            <a:chExt cx="3921393" cy="369167"/>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46716"/>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092602" y="5705644"/>
            <a:ext cx="2357843" cy="395711"/>
            <a:chOff x="3153102" y="8113380"/>
            <a:chExt cx="3353479" cy="562790"/>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383729" y="422617"/>
            <a:ext cx="3423427" cy="3423531"/>
          </a:xfrm>
          <a:prstGeom prst="rect">
            <a:avLst/>
          </a:prstGeom>
        </p:spPr>
      </p:pic>
    </p:spTree>
    <p:extLst>
      <p:ext uri="{BB962C8B-B14F-4D97-AF65-F5344CB8AC3E}">
        <p14:creationId xmlns:p14="http://schemas.microsoft.com/office/powerpoint/2010/main" val="4016575244"/>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26D4-3414-437F-8B3F-4696BC8DF54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473369E-48E0-4223-A48C-41838CC61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3E239EC1-99A4-4641-BF2E-8701138CDD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C4541F6E-0E89-421D-A6EA-3D15D98396C5}"/>
              </a:ext>
            </a:extLst>
          </p:cNvPr>
          <p:cNvSpPr>
            <a:spLocks noGrp="1"/>
          </p:cNvSpPr>
          <p:nvPr>
            <p:ph type="dt" sz="half" idx="10"/>
          </p:nvPr>
        </p:nvSpPr>
        <p:spPr/>
        <p:txBody>
          <a:bodyPr/>
          <a:lstStyle/>
          <a:p>
            <a:fld id="{0BAEE34C-0F01-4ABB-AC25-B37D02678FD1}" type="datetimeFigureOut">
              <a:rPr lang="lv-LV" smtClean="0"/>
              <a:t>12.09.2022</a:t>
            </a:fld>
            <a:endParaRPr lang="lv-LV"/>
          </a:p>
        </p:txBody>
      </p:sp>
      <p:sp>
        <p:nvSpPr>
          <p:cNvPr id="6" name="Footer Placeholder 5">
            <a:extLst>
              <a:ext uri="{FF2B5EF4-FFF2-40B4-BE49-F238E27FC236}">
                <a16:creationId xmlns:a16="http://schemas.microsoft.com/office/drawing/2014/main" id="{497A2F0F-E046-4087-ADAA-E250AD437DF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6CCC101-23A3-4755-81E1-4988C14FD28D}"/>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3453457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1122-549E-47B2-A29C-6C49D7CDAD2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77BB997E-1237-4AE1-BDE9-A23592A5E5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898354B-3A95-4407-AD40-CDF11E23742C}"/>
              </a:ext>
            </a:extLst>
          </p:cNvPr>
          <p:cNvSpPr>
            <a:spLocks noGrp="1"/>
          </p:cNvSpPr>
          <p:nvPr>
            <p:ph type="dt" sz="half" idx="10"/>
          </p:nvPr>
        </p:nvSpPr>
        <p:spPr/>
        <p:txBody>
          <a:bodyPr/>
          <a:lstStyle/>
          <a:p>
            <a:fld id="{0BAEE34C-0F01-4ABB-AC25-B37D02678FD1}" type="datetimeFigureOut">
              <a:rPr lang="lv-LV" smtClean="0"/>
              <a:t>05.09.2022</a:t>
            </a:fld>
            <a:endParaRPr lang="lv-LV"/>
          </a:p>
        </p:txBody>
      </p:sp>
      <p:sp>
        <p:nvSpPr>
          <p:cNvPr id="5" name="Footer Placeholder 4">
            <a:extLst>
              <a:ext uri="{FF2B5EF4-FFF2-40B4-BE49-F238E27FC236}">
                <a16:creationId xmlns:a16="http://schemas.microsoft.com/office/drawing/2014/main" id="{30218A75-987E-4BA4-A4D9-55DD0B26FBB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3EDB7E6-E379-49AB-B6A1-0061F4C9947B}"/>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4010602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6383" y="-10073"/>
            <a:ext cx="3423427" cy="3423532"/>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4259089" y="-10073"/>
            <a:ext cx="7932911" cy="6868074"/>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3"/>
            <a:ext cx="4634366" cy="2041508"/>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665241" y="5454882"/>
            <a:ext cx="4634366" cy="733392"/>
          </a:xfrm>
        </p:spPr>
        <p:txBody>
          <a:bodyPr anchor="ctr"/>
          <a:lstStyle>
            <a:lvl1pPr marL="0" indent="0" algn="ctr">
              <a:buNone/>
              <a:defRPr sz="2531"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652964" y="6188274"/>
            <a:ext cx="4657806" cy="329283"/>
          </a:xfrm>
        </p:spPr>
        <p:txBody>
          <a:bodyPr anchor="ctr">
            <a:normAutofit/>
          </a:bodyPr>
          <a:lstStyle>
            <a:lvl1pPr marL="0" indent="0" algn="ctr">
              <a:buNone/>
              <a:defRPr sz="984"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spTree>
    <p:extLst>
      <p:ext uri="{BB962C8B-B14F-4D97-AF65-F5344CB8AC3E}">
        <p14:creationId xmlns:p14="http://schemas.microsoft.com/office/powerpoint/2010/main" val="256589309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4063-F713-447D-8658-12D36470C1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949A6501-D404-4C51-A06B-0370050A09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D3F634-D7D5-4437-B960-A797C69AF912}"/>
              </a:ext>
            </a:extLst>
          </p:cNvPr>
          <p:cNvSpPr>
            <a:spLocks noGrp="1"/>
          </p:cNvSpPr>
          <p:nvPr>
            <p:ph type="dt" sz="half" idx="10"/>
          </p:nvPr>
        </p:nvSpPr>
        <p:spPr/>
        <p:txBody>
          <a:bodyPr/>
          <a:lstStyle/>
          <a:p>
            <a:fld id="{0BAEE34C-0F01-4ABB-AC25-B37D02678FD1}" type="datetimeFigureOut">
              <a:rPr lang="lv-LV" smtClean="0"/>
              <a:t>12.09.2022</a:t>
            </a:fld>
            <a:endParaRPr lang="lv-LV"/>
          </a:p>
        </p:txBody>
      </p:sp>
      <p:sp>
        <p:nvSpPr>
          <p:cNvPr id="5" name="Footer Placeholder 4">
            <a:extLst>
              <a:ext uri="{FF2B5EF4-FFF2-40B4-BE49-F238E27FC236}">
                <a16:creationId xmlns:a16="http://schemas.microsoft.com/office/drawing/2014/main" id="{51931360-C279-4BD2-8D5C-E134D86AB35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0928B3C-41E6-4BB1-B85A-8469B2B9346B}"/>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1732553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1296383" y="-10073"/>
            <a:ext cx="3423427" cy="805932"/>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4259089" y="-10073"/>
            <a:ext cx="7932911" cy="6868074"/>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3"/>
            <a:ext cx="4634366" cy="2041508"/>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665241" y="5454882"/>
            <a:ext cx="4634366" cy="733392"/>
          </a:xfrm>
        </p:spPr>
        <p:txBody>
          <a:bodyPr anchor="ctr"/>
          <a:lstStyle>
            <a:lvl1pPr marL="0" indent="0" algn="ctr">
              <a:buNone/>
              <a:defRPr sz="2531"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652964" y="6188274"/>
            <a:ext cx="4657806" cy="329283"/>
          </a:xfrm>
        </p:spPr>
        <p:txBody>
          <a:bodyPr anchor="ctr">
            <a:normAutofit/>
          </a:bodyPr>
          <a:lstStyle>
            <a:lvl1pPr marL="0" indent="0" algn="ctr">
              <a:buNone/>
              <a:defRPr sz="984"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6693" y="403104"/>
            <a:ext cx="3571464" cy="3571573"/>
          </a:xfrm>
          <a:prstGeom prst="rect">
            <a:avLst/>
          </a:prstGeom>
        </p:spPr>
      </p:pic>
    </p:spTree>
    <p:extLst>
      <p:ext uri="{BB962C8B-B14F-4D97-AF65-F5344CB8AC3E}">
        <p14:creationId xmlns:p14="http://schemas.microsoft.com/office/powerpoint/2010/main" val="83067562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5299606"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24808" y="314772"/>
            <a:ext cx="11926693"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795859"/>
            <a:ext cx="5053933" cy="5392415"/>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a:p>
            <a:pPr lvl="0"/>
            <a:endParaRPr lang="en-LV"/>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6475315" y="769814"/>
            <a:ext cx="5391878" cy="541846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6095442" y="1201043"/>
            <a:ext cx="5443594" cy="5656957"/>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409421976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55">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25589" y="340444"/>
            <a:ext cx="11912815" cy="6202784"/>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04774" y="340445"/>
            <a:ext cx="7816528" cy="1204391"/>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8456557" y="795858"/>
            <a:ext cx="3822050" cy="47116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8817239" y="1201043"/>
            <a:ext cx="3374761" cy="4630148"/>
          </a:xfrm>
        </p:spPr>
        <p:txBody>
          <a:bodyPr anchor="ctr"/>
          <a:lstStyle>
            <a:lvl1pPr marL="0" indent="0" algn="ctr">
              <a:buNone/>
              <a:defRPr>
                <a:solidFill>
                  <a:schemeClr val="bg1"/>
                </a:solidFill>
              </a:defRPr>
            </a:lvl1pPr>
          </a:lstStyle>
          <a:p>
            <a:r>
              <a:rPr lang="en-LV"/>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324807" y="1859608"/>
            <a:ext cx="7796495" cy="432866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997502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guide id="26" orient="horz" pos="522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24808" y="314772"/>
            <a:ext cx="11986385"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617154" y="354955"/>
            <a:ext cx="8250039" cy="1189881"/>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3617154" y="1859607"/>
            <a:ext cx="8250039" cy="4328667"/>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25590" y="1201043"/>
            <a:ext cx="3011508" cy="4630148"/>
          </a:xfrm>
        </p:spPr>
        <p:txBody>
          <a:bodyPr anchor="ctr"/>
          <a:lstStyle>
            <a:lvl1pPr marL="0" indent="0" algn="ctr">
              <a:buNone/>
              <a:defRPr>
                <a:solidFill>
                  <a:schemeClr val="bg1"/>
                </a:solidFill>
              </a:defRPr>
            </a:lvl1pPr>
          </a:lstStyle>
          <a:p>
            <a:r>
              <a:rPr lang="en-LV"/>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451066" y="795858"/>
            <a:ext cx="3822050" cy="47116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Tree>
    <p:extLst>
      <p:ext uri="{BB962C8B-B14F-4D97-AF65-F5344CB8AC3E}">
        <p14:creationId xmlns:p14="http://schemas.microsoft.com/office/powerpoint/2010/main" val="1254032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38">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25589" y="314772"/>
            <a:ext cx="11912815"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24808" y="356072"/>
            <a:ext cx="11214228" cy="1188764"/>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357831" y="1859608"/>
            <a:ext cx="11181205" cy="432866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79501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6095443" y="0"/>
            <a:ext cx="6373268" cy="68580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5467034" cy="5847829"/>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6" y="340445"/>
            <a:ext cx="5741614" cy="5847829"/>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84088816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266715" y="0"/>
            <a:ext cx="6373268" cy="68580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5467034" cy="5847829"/>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6" y="340445"/>
            <a:ext cx="5741614" cy="5847829"/>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682539652"/>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324808" y="1870771"/>
            <a:ext cx="5467034"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6096000" y="3429000"/>
            <a:ext cx="6155501" cy="3088556"/>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6450386" y="1859607"/>
            <a:ext cx="5416805" cy="4998393"/>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1413955002"/>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7" y="1870771"/>
            <a:ext cx="5416806"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59501" y="3429000"/>
            <a:ext cx="715441" cy="3088556"/>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334557" y="2188890"/>
            <a:ext cx="5436635" cy="4678340"/>
          </a:xfrm>
        </p:spPr>
        <p:txBody>
          <a:bodyPr anchor="ctr"/>
          <a:lstStyle>
            <a:lvl1pPr marL="0" indent="0" algn="ctr">
              <a:buNone/>
              <a:defRPr>
                <a:solidFill>
                  <a:schemeClr val="tx1">
                    <a:lumMod val="50000"/>
                    <a:lumOff val="50000"/>
                  </a:schemeClr>
                </a:solidFill>
              </a:defRPr>
            </a:lvl1pPr>
          </a:lstStyle>
          <a:p>
            <a:r>
              <a:rPr lang="en-LV"/>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655939" y="1859608"/>
            <a:ext cx="5443222" cy="4349057"/>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Tree>
    <p:extLst>
      <p:ext uri="{BB962C8B-B14F-4D97-AF65-F5344CB8AC3E}">
        <p14:creationId xmlns:p14="http://schemas.microsoft.com/office/powerpoint/2010/main" val="149068708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324808" y="1870771"/>
            <a:ext cx="11542384"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330402541"/>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26D4-3414-437F-8B3F-4696BC8DF54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473369E-48E0-4223-A48C-41838CC61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3E239EC1-99A4-4641-BF2E-8701138CDD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C4541F6E-0E89-421D-A6EA-3D15D98396C5}"/>
              </a:ext>
            </a:extLst>
          </p:cNvPr>
          <p:cNvSpPr>
            <a:spLocks noGrp="1"/>
          </p:cNvSpPr>
          <p:nvPr>
            <p:ph type="dt" sz="half" idx="10"/>
          </p:nvPr>
        </p:nvSpPr>
        <p:spPr/>
        <p:txBody>
          <a:bodyPr/>
          <a:lstStyle/>
          <a:p>
            <a:fld id="{0BAEE34C-0F01-4ABB-AC25-B37D02678FD1}" type="datetimeFigureOut">
              <a:rPr lang="lv-LV" smtClean="0"/>
              <a:t>12.09.2022</a:t>
            </a:fld>
            <a:endParaRPr lang="lv-LV"/>
          </a:p>
        </p:txBody>
      </p:sp>
      <p:sp>
        <p:nvSpPr>
          <p:cNvPr id="6" name="Footer Placeholder 5">
            <a:extLst>
              <a:ext uri="{FF2B5EF4-FFF2-40B4-BE49-F238E27FC236}">
                <a16:creationId xmlns:a16="http://schemas.microsoft.com/office/drawing/2014/main" id="{497A2F0F-E046-4087-ADAA-E250AD437DF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6CCC101-23A3-4755-81E1-4988C14FD28D}"/>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472564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84287" y="-10073"/>
            <a:ext cx="3423427" cy="3423532"/>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4"/>
            <a:ext cx="10873795" cy="1850677"/>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692244" y="5693049"/>
            <a:ext cx="1274238" cy="256864"/>
            <a:chOff x="976598" y="8111148"/>
            <a:chExt cx="1812305" cy="365318"/>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46717"/>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8925989" y="5693050"/>
            <a:ext cx="1400357" cy="408315"/>
            <a:chOff x="12629241" y="8111149"/>
            <a:chExt cx="1991680" cy="580715"/>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0452465" y="5694023"/>
            <a:ext cx="1449997" cy="419442"/>
            <a:chOff x="14858225" y="8082398"/>
            <a:chExt cx="2062281" cy="596540"/>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4576564" y="5698258"/>
            <a:ext cx="1340041" cy="403096"/>
            <a:chOff x="6499836" y="8101934"/>
            <a:chExt cx="1905895" cy="573293"/>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6042725" y="5690337"/>
            <a:ext cx="2757145" cy="411022"/>
            <a:chOff x="8470545" y="8101934"/>
            <a:chExt cx="3921393" cy="584564"/>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562113"/>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092602" y="5705644"/>
            <a:ext cx="2357843" cy="395711"/>
            <a:chOff x="3153102" y="8113380"/>
            <a:chExt cx="3353479" cy="562790"/>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3806025261"/>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4384287" y="-10073"/>
            <a:ext cx="3423427" cy="805932"/>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4"/>
            <a:ext cx="10873795" cy="1850677"/>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692244" y="5693049"/>
            <a:ext cx="1274238" cy="256864"/>
            <a:chOff x="976598" y="8111148"/>
            <a:chExt cx="1812305" cy="365318"/>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46717"/>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8925989" y="5693050"/>
            <a:ext cx="1400357" cy="408315"/>
            <a:chOff x="12629241" y="8111149"/>
            <a:chExt cx="1991680" cy="580715"/>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0452465" y="5694023"/>
            <a:ext cx="1449997" cy="419442"/>
            <a:chOff x="14858225" y="8082398"/>
            <a:chExt cx="2062281" cy="596540"/>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4576564" y="5698258"/>
            <a:ext cx="1340041" cy="403096"/>
            <a:chOff x="6499836" y="8101934"/>
            <a:chExt cx="1905895" cy="573293"/>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6042725" y="5690340"/>
            <a:ext cx="2757145" cy="259571"/>
            <a:chOff x="8470545" y="8101934"/>
            <a:chExt cx="3921393" cy="369167"/>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46716"/>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092602" y="5705644"/>
            <a:ext cx="2357843" cy="395711"/>
            <a:chOff x="3153102" y="8113380"/>
            <a:chExt cx="3353479" cy="562790"/>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383729" y="422617"/>
            <a:ext cx="3423427" cy="3423531"/>
          </a:xfrm>
          <a:prstGeom prst="rect">
            <a:avLst/>
          </a:prstGeom>
        </p:spPr>
      </p:pic>
    </p:spTree>
    <p:extLst>
      <p:ext uri="{BB962C8B-B14F-4D97-AF65-F5344CB8AC3E}">
        <p14:creationId xmlns:p14="http://schemas.microsoft.com/office/powerpoint/2010/main" val="2280827842"/>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ukšs slaid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Tree>
    <p:extLst>
      <p:ext uri="{BB962C8B-B14F-4D97-AF65-F5344CB8AC3E}">
        <p14:creationId xmlns:p14="http://schemas.microsoft.com/office/powerpoint/2010/main" val="1940602112"/>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3970" y="-110"/>
            <a:ext cx="2041446" cy="204150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4259089" y="0"/>
            <a:ext cx="7932911" cy="6868074"/>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514558" y="2556123"/>
            <a:ext cx="4634366" cy="2041508"/>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514557" y="4869315"/>
            <a:ext cx="4634366" cy="733392"/>
          </a:xfrm>
        </p:spPr>
        <p:txBody>
          <a:bodyPr anchor="ctr"/>
          <a:lstStyle>
            <a:lvl1pPr marL="0" indent="0" algn="ctr">
              <a:buNone/>
              <a:defRPr sz="2531"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491117" y="5775962"/>
            <a:ext cx="4657806" cy="329283"/>
          </a:xfrm>
        </p:spPr>
        <p:txBody>
          <a:bodyPr anchor="ctr">
            <a:normAutofit/>
          </a:bodyPr>
          <a:lstStyle>
            <a:lvl1pPr marL="0" indent="0" algn="ctr">
              <a:buNone/>
              <a:defRPr sz="984"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spTree>
    <p:extLst>
      <p:ext uri="{BB962C8B-B14F-4D97-AF65-F5344CB8AC3E}">
        <p14:creationId xmlns:p14="http://schemas.microsoft.com/office/powerpoint/2010/main" val="84608351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3582" y="-9331"/>
            <a:ext cx="2041446" cy="480591"/>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4259089" y="0"/>
            <a:ext cx="7932911" cy="6868074"/>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02948" y="231559"/>
            <a:ext cx="2122490" cy="2122554"/>
          </a:xfrm>
          <a:prstGeom prst="rect">
            <a:avLst/>
          </a:prstGeom>
        </p:spPr>
      </p:pic>
      <p:sp>
        <p:nvSpPr>
          <p:cNvPr id="12" name="Text Placeholder 24">
            <a:extLst>
              <a:ext uri="{FF2B5EF4-FFF2-40B4-BE49-F238E27FC236}">
                <a16:creationId xmlns:a16="http://schemas.microsoft.com/office/drawing/2014/main" id="{0B24E9B6-7123-6145-B13F-C42736DF5E43}"/>
              </a:ext>
            </a:extLst>
          </p:cNvPr>
          <p:cNvSpPr>
            <a:spLocks noGrp="1"/>
          </p:cNvSpPr>
          <p:nvPr>
            <p:ph type="body" sz="quarter" idx="13" hasCustomPrompt="1"/>
          </p:nvPr>
        </p:nvSpPr>
        <p:spPr>
          <a:xfrm>
            <a:off x="514558" y="2556123"/>
            <a:ext cx="4634366" cy="2041508"/>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13" name="Text Placeholder 24">
            <a:extLst>
              <a:ext uri="{FF2B5EF4-FFF2-40B4-BE49-F238E27FC236}">
                <a16:creationId xmlns:a16="http://schemas.microsoft.com/office/drawing/2014/main" id="{7F32D9C7-B7AD-D749-A298-E07ED18923E5}"/>
              </a:ext>
            </a:extLst>
          </p:cNvPr>
          <p:cNvSpPr>
            <a:spLocks noGrp="1"/>
          </p:cNvSpPr>
          <p:nvPr>
            <p:ph type="body" sz="quarter" idx="14" hasCustomPrompt="1"/>
          </p:nvPr>
        </p:nvSpPr>
        <p:spPr>
          <a:xfrm>
            <a:off x="514557" y="4869315"/>
            <a:ext cx="4634366" cy="733392"/>
          </a:xfrm>
        </p:spPr>
        <p:txBody>
          <a:bodyPr anchor="ctr"/>
          <a:lstStyle>
            <a:lvl1pPr marL="0" indent="0" algn="ctr">
              <a:buNone/>
              <a:defRPr sz="2531"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14" name="Text Placeholder 24">
            <a:extLst>
              <a:ext uri="{FF2B5EF4-FFF2-40B4-BE49-F238E27FC236}">
                <a16:creationId xmlns:a16="http://schemas.microsoft.com/office/drawing/2014/main" id="{3140F70B-F21A-2E48-BC29-1B7AF3702247}"/>
              </a:ext>
            </a:extLst>
          </p:cNvPr>
          <p:cNvSpPr>
            <a:spLocks noGrp="1"/>
          </p:cNvSpPr>
          <p:nvPr>
            <p:ph type="body" sz="quarter" idx="15" hasCustomPrompt="1"/>
          </p:nvPr>
        </p:nvSpPr>
        <p:spPr>
          <a:xfrm>
            <a:off x="491117" y="5775962"/>
            <a:ext cx="4657806" cy="329283"/>
          </a:xfrm>
        </p:spPr>
        <p:txBody>
          <a:bodyPr anchor="ctr">
            <a:normAutofit/>
          </a:bodyPr>
          <a:lstStyle>
            <a:lvl1pPr marL="0" indent="0" algn="ctr">
              <a:buNone/>
              <a:defRPr sz="984"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spTree>
    <p:extLst>
      <p:ext uri="{BB962C8B-B14F-4D97-AF65-F5344CB8AC3E}">
        <p14:creationId xmlns:p14="http://schemas.microsoft.com/office/powerpoint/2010/main" val="184843166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5299606"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24808" y="314772"/>
            <a:ext cx="11926693"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795859"/>
            <a:ext cx="5053933" cy="5392415"/>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a:p>
            <a:pPr lvl="0"/>
            <a:endParaRPr lang="en-LV"/>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6475315" y="769814"/>
            <a:ext cx="5391878" cy="541846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6095442" y="1201043"/>
            <a:ext cx="5443594" cy="5656957"/>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4072259277"/>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55">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25589" y="340444"/>
            <a:ext cx="11912815" cy="6202784"/>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04774" y="340445"/>
            <a:ext cx="7816528" cy="1204391"/>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8456557" y="795858"/>
            <a:ext cx="3822050" cy="47116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8817239" y="1201043"/>
            <a:ext cx="3374761" cy="4630148"/>
          </a:xfrm>
        </p:spPr>
        <p:txBody>
          <a:bodyPr anchor="ctr"/>
          <a:lstStyle>
            <a:lvl1pPr marL="0" indent="0" algn="ctr">
              <a:buNone/>
              <a:defRPr>
                <a:solidFill>
                  <a:schemeClr val="bg1"/>
                </a:solidFill>
              </a:defRPr>
            </a:lvl1pPr>
          </a:lstStyle>
          <a:p>
            <a:r>
              <a:rPr lang="en-LV"/>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324807" y="1859608"/>
            <a:ext cx="7796495" cy="432866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Tree>
    <p:extLst>
      <p:ext uri="{BB962C8B-B14F-4D97-AF65-F5344CB8AC3E}">
        <p14:creationId xmlns:p14="http://schemas.microsoft.com/office/powerpoint/2010/main" val="1668918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guide id="26" orient="horz" pos="522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24808" y="314772"/>
            <a:ext cx="11986385"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617154" y="354955"/>
            <a:ext cx="8250039" cy="1189881"/>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3617154" y="1859607"/>
            <a:ext cx="8250039" cy="4328667"/>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25590" y="1201043"/>
            <a:ext cx="3011508" cy="4630148"/>
          </a:xfrm>
        </p:spPr>
        <p:txBody>
          <a:bodyPr anchor="ctr"/>
          <a:lstStyle>
            <a:lvl1pPr marL="0" indent="0" algn="ctr">
              <a:buNone/>
              <a:defRPr>
                <a:solidFill>
                  <a:schemeClr val="bg1"/>
                </a:solidFill>
              </a:defRPr>
            </a:lvl1pPr>
          </a:lstStyle>
          <a:p>
            <a:r>
              <a:rPr lang="en-LV"/>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451066" y="795858"/>
            <a:ext cx="3822050" cy="47116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Tree>
    <p:extLst>
      <p:ext uri="{BB962C8B-B14F-4D97-AF65-F5344CB8AC3E}">
        <p14:creationId xmlns:p14="http://schemas.microsoft.com/office/powerpoint/2010/main" val="2156183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38">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25589" y="314772"/>
            <a:ext cx="11912815"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24808" y="356072"/>
            <a:ext cx="11214228" cy="1188764"/>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357831" y="1859608"/>
            <a:ext cx="11181205" cy="432866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Tree>
    <p:extLst>
      <p:ext uri="{BB962C8B-B14F-4D97-AF65-F5344CB8AC3E}">
        <p14:creationId xmlns:p14="http://schemas.microsoft.com/office/powerpoint/2010/main" val="1222687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6095443" y="0"/>
            <a:ext cx="6373268" cy="68580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5467034" cy="5847829"/>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6" y="340445"/>
            <a:ext cx="5741614" cy="5847829"/>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Tree>
    <p:extLst>
      <p:ext uri="{BB962C8B-B14F-4D97-AF65-F5344CB8AC3E}">
        <p14:creationId xmlns:p14="http://schemas.microsoft.com/office/powerpoint/2010/main" val="172233254"/>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5C8E-0875-4B66-8DFA-1ECA95D9FA15}"/>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17DCB970-9B38-4093-BBF0-43F49DDA4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B7C7FE-5AFF-49F1-947E-E8FA6860F2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5595CF81-CDED-441F-A21B-6AC4CCDB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34109B-03D1-4302-8997-4906D01E2D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3CB2F4CA-858A-4DCA-A632-5D1AE1C4E319}"/>
              </a:ext>
            </a:extLst>
          </p:cNvPr>
          <p:cNvSpPr>
            <a:spLocks noGrp="1"/>
          </p:cNvSpPr>
          <p:nvPr>
            <p:ph type="dt" sz="half" idx="10"/>
          </p:nvPr>
        </p:nvSpPr>
        <p:spPr/>
        <p:txBody>
          <a:bodyPr/>
          <a:lstStyle/>
          <a:p>
            <a:fld id="{0BAEE34C-0F01-4ABB-AC25-B37D02678FD1}" type="datetimeFigureOut">
              <a:rPr lang="lv-LV" smtClean="0"/>
              <a:t>12.09.2022</a:t>
            </a:fld>
            <a:endParaRPr lang="lv-LV"/>
          </a:p>
        </p:txBody>
      </p:sp>
      <p:sp>
        <p:nvSpPr>
          <p:cNvPr id="8" name="Footer Placeholder 7">
            <a:extLst>
              <a:ext uri="{FF2B5EF4-FFF2-40B4-BE49-F238E27FC236}">
                <a16:creationId xmlns:a16="http://schemas.microsoft.com/office/drawing/2014/main" id="{F177F785-00DC-419B-A942-88B4C66B84FE}"/>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BA2198ED-A217-467C-85A7-44A7CC70228E}"/>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932464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266715" y="0"/>
            <a:ext cx="6373268" cy="68580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5467034" cy="5847829"/>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6" y="340445"/>
            <a:ext cx="5741614" cy="5847829"/>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Tree>
    <p:extLst>
      <p:ext uri="{BB962C8B-B14F-4D97-AF65-F5344CB8AC3E}">
        <p14:creationId xmlns:p14="http://schemas.microsoft.com/office/powerpoint/2010/main" val="847825824"/>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324808" y="1870771"/>
            <a:ext cx="5467034"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6096000" y="3429000"/>
            <a:ext cx="6155501" cy="3088556"/>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6450386" y="1859607"/>
            <a:ext cx="5416805" cy="4998393"/>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331259567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7" y="1870771"/>
            <a:ext cx="5416806"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59501" y="3429000"/>
            <a:ext cx="715441" cy="3088556"/>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334557" y="2188890"/>
            <a:ext cx="5436635" cy="4678340"/>
          </a:xfrm>
        </p:spPr>
        <p:txBody>
          <a:bodyPr anchor="ctr"/>
          <a:lstStyle>
            <a:lvl1pPr marL="0" indent="0" algn="ctr">
              <a:buNone/>
              <a:defRPr>
                <a:solidFill>
                  <a:schemeClr val="tx1">
                    <a:lumMod val="50000"/>
                    <a:lumOff val="50000"/>
                  </a:schemeClr>
                </a:solidFill>
              </a:defRPr>
            </a:lvl1pPr>
          </a:lstStyle>
          <a:p>
            <a:r>
              <a:rPr lang="en-LV"/>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655939" y="1859608"/>
            <a:ext cx="5443222" cy="4349057"/>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Tree>
    <p:extLst>
      <p:ext uri="{BB962C8B-B14F-4D97-AF65-F5344CB8AC3E}">
        <p14:creationId xmlns:p14="http://schemas.microsoft.com/office/powerpoint/2010/main" val="4063401276"/>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324808" y="1870771"/>
            <a:ext cx="11542384"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Tree>
    <p:extLst>
      <p:ext uri="{BB962C8B-B14F-4D97-AF65-F5344CB8AC3E}">
        <p14:creationId xmlns:p14="http://schemas.microsoft.com/office/powerpoint/2010/main" val="1306818247"/>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907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4287" y="-10073"/>
            <a:ext cx="3423427" cy="3423532"/>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4"/>
            <a:ext cx="10873795" cy="1850677"/>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692244" y="5693049"/>
            <a:ext cx="1274238" cy="256864"/>
            <a:chOff x="976598" y="8111148"/>
            <a:chExt cx="1812305" cy="365318"/>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46717"/>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8925989" y="5693050"/>
            <a:ext cx="1400357" cy="408315"/>
            <a:chOff x="12629241" y="8111149"/>
            <a:chExt cx="1991680" cy="580715"/>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0452465" y="5694023"/>
            <a:ext cx="1449997" cy="419442"/>
            <a:chOff x="14858225" y="8082398"/>
            <a:chExt cx="2062281" cy="596540"/>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4576564" y="5698258"/>
            <a:ext cx="1340041" cy="403096"/>
            <a:chOff x="6499836" y="8101934"/>
            <a:chExt cx="1905895" cy="573293"/>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6042725" y="5690337"/>
            <a:ext cx="2757145" cy="411022"/>
            <a:chOff x="8470545" y="8101934"/>
            <a:chExt cx="3921393" cy="584564"/>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562113"/>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092602" y="5705644"/>
            <a:ext cx="2357843" cy="395711"/>
            <a:chOff x="3153102" y="8113380"/>
            <a:chExt cx="3353479" cy="562790"/>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3732579632"/>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84287" y="-10073"/>
            <a:ext cx="3423427" cy="805932"/>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4"/>
            <a:ext cx="10873795" cy="1850677"/>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692244" y="5693049"/>
            <a:ext cx="1274238" cy="256864"/>
            <a:chOff x="976598" y="8111148"/>
            <a:chExt cx="1812305" cy="365318"/>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46717"/>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8925989" y="5693050"/>
            <a:ext cx="1400357" cy="408315"/>
            <a:chOff x="12629241" y="8111149"/>
            <a:chExt cx="1991680" cy="580715"/>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0452465" y="5694023"/>
            <a:ext cx="1449997" cy="419442"/>
            <a:chOff x="14858225" y="8082398"/>
            <a:chExt cx="2062281" cy="596540"/>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4576564" y="5698258"/>
            <a:ext cx="1340041" cy="403096"/>
            <a:chOff x="6499836" y="8101934"/>
            <a:chExt cx="1905895" cy="573293"/>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6042725" y="5690340"/>
            <a:ext cx="2757145" cy="259571"/>
            <a:chOff x="8470545" y="8101934"/>
            <a:chExt cx="3921393" cy="369167"/>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46716"/>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092602" y="5705644"/>
            <a:ext cx="2357843" cy="395711"/>
            <a:chOff x="3153102" y="8113380"/>
            <a:chExt cx="3353479" cy="562790"/>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383729" y="422617"/>
            <a:ext cx="3423427" cy="3423531"/>
          </a:xfrm>
          <a:prstGeom prst="rect">
            <a:avLst/>
          </a:prstGeom>
        </p:spPr>
      </p:pic>
    </p:spTree>
    <p:extLst>
      <p:ext uri="{BB962C8B-B14F-4D97-AF65-F5344CB8AC3E}">
        <p14:creationId xmlns:p14="http://schemas.microsoft.com/office/powerpoint/2010/main" val="1018646658"/>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6383" y="-10073"/>
            <a:ext cx="3423427" cy="3423532"/>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4259089" y="-10073"/>
            <a:ext cx="7932911" cy="6868074"/>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3"/>
            <a:ext cx="4634366" cy="2041508"/>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665241" y="5454882"/>
            <a:ext cx="4634366" cy="733392"/>
          </a:xfrm>
        </p:spPr>
        <p:txBody>
          <a:bodyPr anchor="ctr"/>
          <a:lstStyle>
            <a:lvl1pPr marL="0" indent="0" algn="ctr">
              <a:buNone/>
              <a:defRPr sz="2531"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652964" y="6188274"/>
            <a:ext cx="4657806" cy="329283"/>
          </a:xfrm>
        </p:spPr>
        <p:txBody>
          <a:bodyPr anchor="ctr">
            <a:normAutofit/>
          </a:bodyPr>
          <a:lstStyle>
            <a:lvl1pPr marL="0" indent="0" algn="ctr">
              <a:buNone/>
              <a:defRPr sz="984"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spTree>
    <p:extLst>
      <p:ext uri="{BB962C8B-B14F-4D97-AF65-F5344CB8AC3E}">
        <p14:creationId xmlns:p14="http://schemas.microsoft.com/office/powerpoint/2010/main" val="290477468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6383" y="-10073"/>
            <a:ext cx="3423427" cy="805932"/>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4259089" y="-10073"/>
            <a:ext cx="7932911" cy="6868074"/>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3"/>
            <a:ext cx="4634366" cy="2041508"/>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665241" y="5454882"/>
            <a:ext cx="4634366" cy="733392"/>
          </a:xfrm>
        </p:spPr>
        <p:txBody>
          <a:bodyPr anchor="ctr"/>
          <a:lstStyle>
            <a:lvl1pPr marL="0" indent="0" algn="ctr">
              <a:buNone/>
              <a:defRPr sz="2531"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652964" y="6188274"/>
            <a:ext cx="4657806" cy="329283"/>
          </a:xfrm>
        </p:spPr>
        <p:txBody>
          <a:bodyPr anchor="ctr">
            <a:normAutofit/>
          </a:bodyPr>
          <a:lstStyle>
            <a:lvl1pPr marL="0" indent="0" algn="ctr">
              <a:buNone/>
              <a:defRPr sz="984"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693" y="403104"/>
            <a:ext cx="3571464" cy="3571573"/>
          </a:xfrm>
          <a:prstGeom prst="rect">
            <a:avLst/>
          </a:prstGeom>
        </p:spPr>
      </p:pic>
    </p:spTree>
    <p:extLst>
      <p:ext uri="{BB962C8B-B14F-4D97-AF65-F5344CB8AC3E}">
        <p14:creationId xmlns:p14="http://schemas.microsoft.com/office/powerpoint/2010/main" val="4201676811"/>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5299606"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24808" y="314772"/>
            <a:ext cx="11926693"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795859"/>
            <a:ext cx="5053933" cy="5392415"/>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a:p>
            <a:pPr lvl="0"/>
            <a:endParaRPr lang="en-LV"/>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6475315" y="769814"/>
            <a:ext cx="5391878" cy="541846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6095442" y="1201043"/>
            <a:ext cx="5443594" cy="5656957"/>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107764791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55">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3F2B-6D18-4FBF-BACA-A7D0903BF20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62F82294-5D2A-4C49-8258-C2E160A8C7B3}"/>
              </a:ext>
            </a:extLst>
          </p:cNvPr>
          <p:cNvSpPr>
            <a:spLocks noGrp="1"/>
          </p:cNvSpPr>
          <p:nvPr>
            <p:ph type="dt" sz="half" idx="10"/>
          </p:nvPr>
        </p:nvSpPr>
        <p:spPr/>
        <p:txBody>
          <a:bodyPr/>
          <a:lstStyle/>
          <a:p>
            <a:fld id="{0BAEE34C-0F01-4ABB-AC25-B37D02678FD1}" type="datetimeFigureOut">
              <a:rPr lang="lv-LV" smtClean="0"/>
              <a:t>12.09.2022</a:t>
            </a:fld>
            <a:endParaRPr lang="lv-LV"/>
          </a:p>
        </p:txBody>
      </p:sp>
      <p:sp>
        <p:nvSpPr>
          <p:cNvPr id="4" name="Footer Placeholder 3">
            <a:extLst>
              <a:ext uri="{FF2B5EF4-FFF2-40B4-BE49-F238E27FC236}">
                <a16:creationId xmlns:a16="http://schemas.microsoft.com/office/drawing/2014/main" id="{70315EEA-5C38-439B-A95B-2C3980D04445}"/>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A3F8D74A-27A7-44FC-AE2F-D7F9E5C9D121}"/>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5372966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25589" y="340444"/>
            <a:ext cx="11912815" cy="6202784"/>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04774" y="340445"/>
            <a:ext cx="7816528" cy="1204391"/>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8456557" y="795858"/>
            <a:ext cx="3822050" cy="47116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8817239" y="1201043"/>
            <a:ext cx="3374761" cy="4630148"/>
          </a:xfrm>
        </p:spPr>
        <p:txBody>
          <a:bodyPr anchor="ctr"/>
          <a:lstStyle>
            <a:lvl1pPr marL="0" indent="0" algn="ctr">
              <a:buNone/>
              <a:defRPr>
                <a:solidFill>
                  <a:schemeClr val="bg1"/>
                </a:solidFill>
              </a:defRPr>
            </a:lvl1pPr>
          </a:lstStyle>
          <a:p>
            <a:r>
              <a:rPr lang="en-LV"/>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324807" y="1859608"/>
            <a:ext cx="7796495" cy="432866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008120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guide id="26" orient="horz" pos="522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24808" y="314772"/>
            <a:ext cx="11986385"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617154" y="354955"/>
            <a:ext cx="8250039" cy="1189881"/>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3617154" y="1859607"/>
            <a:ext cx="8250039" cy="4328667"/>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25590" y="1201043"/>
            <a:ext cx="3011508" cy="4630148"/>
          </a:xfrm>
        </p:spPr>
        <p:txBody>
          <a:bodyPr anchor="ctr"/>
          <a:lstStyle>
            <a:lvl1pPr marL="0" indent="0" algn="ctr">
              <a:buNone/>
              <a:defRPr>
                <a:solidFill>
                  <a:schemeClr val="bg1"/>
                </a:solidFill>
              </a:defRPr>
            </a:lvl1pPr>
          </a:lstStyle>
          <a:p>
            <a:r>
              <a:rPr lang="en-LV"/>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451066" y="795858"/>
            <a:ext cx="3822050" cy="47116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Tree>
    <p:extLst>
      <p:ext uri="{BB962C8B-B14F-4D97-AF65-F5344CB8AC3E}">
        <p14:creationId xmlns:p14="http://schemas.microsoft.com/office/powerpoint/2010/main" val="3591990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38">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25589" y="314772"/>
            <a:ext cx="11912815"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24808" y="356072"/>
            <a:ext cx="11214228" cy="1188764"/>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357831" y="1859608"/>
            <a:ext cx="11181205" cy="432866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533892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6095443" y="0"/>
            <a:ext cx="6373268" cy="68580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5467034" cy="5847829"/>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6" y="340445"/>
            <a:ext cx="5741614" cy="5847829"/>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710971398"/>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266715" y="0"/>
            <a:ext cx="6373268" cy="68580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5467034" cy="5847829"/>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6" y="340445"/>
            <a:ext cx="5741614" cy="5847829"/>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281517824"/>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324808" y="1870771"/>
            <a:ext cx="5467034"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6096000" y="3429000"/>
            <a:ext cx="6155501" cy="3088556"/>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6450386" y="1859607"/>
            <a:ext cx="5416805" cy="4998393"/>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328862679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7" y="1870771"/>
            <a:ext cx="5416806"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59501" y="3429000"/>
            <a:ext cx="715441" cy="3088556"/>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334557" y="2188890"/>
            <a:ext cx="5436635" cy="4678340"/>
          </a:xfrm>
        </p:spPr>
        <p:txBody>
          <a:bodyPr anchor="ctr"/>
          <a:lstStyle>
            <a:lvl1pPr marL="0" indent="0" algn="ctr">
              <a:buNone/>
              <a:defRPr>
                <a:solidFill>
                  <a:schemeClr val="tx1">
                    <a:lumMod val="50000"/>
                    <a:lumOff val="50000"/>
                  </a:schemeClr>
                </a:solidFill>
              </a:defRPr>
            </a:lvl1pPr>
          </a:lstStyle>
          <a:p>
            <a:r>
              <a:rPr lang="en-LV"/>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655939" y="1859608"/>
            <a:ext cx="5443222" cy="4349057"/>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Tree>
    <p:extLst>
      <p:ext uri="{BB962C8B-B14F-4D97-AF65-F5344CB8AC3E}">
        <p14:creationId xmlns:p14="http://schemas.microsoft.com/office/powerpoint/2010/main" val="3207196508"/>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324808" y="1870771"/>
            <a:ext cx="11542384"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77506302"/>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4287" y="-10073"/>
            <a:ext cx="3423427" cy="3423532"/>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4"/>
            <a:ext cx="10873795" cy="1850677"/>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692244" y="5693049"/>
            <a:ext cx="1274238" cy="256864"/>
            <a:chOff x="976598" y="8111148"/>
            <a:chExt cx="1812305" cy="365318"/>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46717"/>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8925989" y="5693050"/>
            <a:ext cx="1400357" cy="408315"/>
            <a:chOff x="12629241" y="8111149"/>
            <a:chExt cx="1991680" cy="580715"/>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0452465" y="5694023"/>
            <a:ext cx="1449997" cy="419442"/>
            <a:chOff x="14858225" y="8082398"/>
            <a:chExt cx="2062281" cy="596540"/>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4576564" y="5698258"/>
            <a:ext cx="1340041" cy="403096"/>
            <a:chOff x="6499836" y="8101934"/>
            <a:chExt cx="1905895" cy="573293"/>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6042725" y="5690337"/>
            <a:ext cx="2757145" cy="411022"/>
            <a:chOff x="8470545" y="8101934"/>
            <a:chExt cx="3921393" cy="584564"/>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562113"/>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092602" y="5705644"/>
            <a:ext cx="2357843" cy="395711"/>
            <a:chOff x="3153102" y="8113380"/>
            <a:chExt cx="3353479" cy="562790"/>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105694157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84287" y="-10073"/>
            <a:ext cx="3423427" cy="805932"/>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4"/>
            <a:ext cx="10873795" cy="1850677"/>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692244" y="5693049"/>
            <a:ext cx="1274238" cy="256864"/>
            <a:chOff x="976598" y="8111148"/>
            <a:chExt cx="1812305" cy="365318"/>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46717"/>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8925989" y="5693050"/>
            <a:ext cx="1400357" cy="408315"/>
            <a:chOff x="12629241" y="8111149"/>
            <a:chExt cx="1991680" cy="580715"/>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0452465" y="5694023"/>
            <a:ext cx="1449997" cy="419442"/>
            <a:chOff x="14858225" y="8082398"/>
            <a:chExt cx="2062281" cy="596540"/>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4576564" y="5698258"/>
            <a:ext cx="1340041" cy="403096"/>
            <a:chOff x="6499836" y="8101934"/>
            <a:chExt cx="1905895" cy="573293"/>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6042725" y="5690340"/>
            <a:ext cx="2757145" cy="259571"/>
            <a:chOff x="8470545" y="8101934"/>
            <a:chExt cx="3921393" cy="369167"/>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46716"/>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092602" y="5705644"/>
            <a:ext cx="2357843" cy="395711"/>
            <a:chOff x="3153102" y="8113380"/>
            <a:chExt cx="3353479" cy="562790"/>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383729" y="422617"/>
            <a:ext cx="3423427" cy="3423531"/>
          </a:xfrm>
          <a:prstGeom prst="rect">
            <a:avLst/>
          </a:prstGeom>
        </p:spPr>
      </p:pic>
    </p:spTree>
    <p:extLst>
      <p:ext uri="{BB962C8B-B14F-4D97-AF65-F5344CB8AC3E}">
        <p14:creationId xmlns:p14="http://schemas.microsoft.com/office/powerpoint/2010/main" val="1340324972"/>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627D4A-8200-4C85-9EC9-DEFDDDBFA70C}"/>
              </a:ext>
            </a:extLst>
          </p:cNvPr>
          <p:cNvSpPr>
            <a:spLocks noGrp="1"/>
          </p:cNvSpPr>
          <p:nvPr>
            <p:ph type="dt" sz="half" idx="10"/>
          </p:nvPr>
        </p:nvSpPr>
        <p:spPr/>
        <p:txBody>
          <a:bodyPr/>
          <a:lstStyle/>
          <a:p>
            <a:fld id="{0BAEE34C-0F01-4ABB-AC25-B37D02678FD1}" type="datetimeFigureOut">
              <a:rPr lang="lv-LV" smtClean="0"/>
              <a:t>12.09.2022</a:t>
            </a:fld>
            <a:endParaRPr lang="lv-LV"/>
          </a:p>
        </p:txBody>
      </p:sp>
      <p:sp>
        <p:nvSpPr>
          <p:cNvPr id="3" name="Footer Placeholder 2">
            <a:extLst>
              <a:ext uri="{FF2B5EF4-FFF2-40B4-BE49-F238E27FC236}">
                <a16:creationId xmlns:a16="http://schemas.microsoft.com/office/drawing/2014/main" id="{47EDF050-1C90-47D6-8FE4-A35D18687B0A}"/>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09664E18-DDBB-4190-9DCF-FDF69564F8FB}"/>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7742690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ukšs slaid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79" y="6607783"/>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59"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Tree>
    <p:extLst>
      <p:ext uri="{BB962C8B-B14F-4D97-AF65-F5344CB8AC3E}">
        <p14:creationId xmlns:p14="http://schemas.microsoft.com/office/powerpoint/2010/main" val="71521218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73970" y="-110"/>
            <a:ext cx="2041446" cy="204150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4259089" y="0"/>
            <a:ext cx="7932911" cy="6868074"/>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514558" y="2556123"/>
            <a:ext cx="4634366" cy="2041508"/>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514557" y="4869315"/>
            <a:ext cx="4634366" cy="733392"/>
          </a:xfrm>
        </p:spPr>
        <p:txBody>
          <a:bodyPr anchor="ctr"/>
          <a:lstStyle>
            <a:lvl1pPr marL="0" indent="0" algn="ctr">
              <a:buNone/>
              <a:defRPr sz="2531"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491117" y="5775962"/>
            <a:ext cx="4657806" cy="329283"/>
          </a:xfrm>
        </p:spPr>
        <p:txBody>
          <a:bodyPr anchor="ctr">
            <a:normAutofit/>
          </a:bodyPr>
          <a:lstStyle>
            <a:lvl1pPr marL="0" indent="0" algn="ctr">
              <a:buNone/>
              <a:defRPr sz="984"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spTree>
    <p:extLst>
      <p:ext uri="{BB962C8B-B14F-4D97-AF65-F5344CB8AC3E}">
        <p14:creationId xmlns:p14="http://schemas.microsoft.com/office/powerpoint/2010/main" val="30784581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1663582" y="-9331"/>
            <a:ext cx="2041446" cy="480591"/>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4259089" y="0"/>
            <a:ext cx="7932911" cy="6868074"/>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2948" y="231559"/>
            <a:ext cx="2122490" cy="2122554"/>
          </a:xfrm>
          <a:prstGeom prst="rect">
            <a:avLst/>
          </a:prstGeom>
        </p:spPr>
      </p:pic>
      <p:sp>
        <p:nvSpPr>
          <p:cNvPr id="12" name="Text Placeholder 24">
            <a:extLst>
              <a:ext uri="{FF2B5EF4-FFF2-40B4-BE49-F238E27FC236}">
                <a16:creationId xmlns:a16="http://schemas.microsoft.com/office/drawing/2014/main" id="{0B24E9B6-7123-6145-B13F-C42736DF5E43}"/>
              </a:ext>
            </a:extLst>
          </p:cNvPr>
          <p:cNvSpPr>
            <a:spLocks noGrp="1"/>
          </p:cNvSpPr>
          <p:nvPr>
            <p:ph type="body" sz="quarter" idx="13" hasCustomPrompt="1"/>
          </p:nvPr>
        </p:nvSpPr>
        <p:spPr>
          <a:xfrm>
            <a:off x="514558" y="2556123"/>
            <a:ext cx="4634366" cy="2041508"/>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13" name="Text Placeholder 24">
            <a:extLst>
              <a:ext uri="{FF2B5EF4-FFF2-40B4-BE49-F238E27FC236}">
                <a16:creationId xmlns:a16="http://schemas.microsoft.com/office/drawing/2014/main" id="{7F32D9C7-B7AD-D749-A298-E07ED18923E5}"/>
              </a:ext>
            </a:extLst>
          </p:cNvPr>
          <p:cNvSpPr>
            <a:spLocks noGrp="1"/>
          </p:cNvSpPr>
          <p:nvPr>
            <p:ph type="body" sz="quarter" idx="14" hasCustomPrompt="1"/>
          </p:nvPr>
        </p:nvSpPr>
        <p:spPr>
          <a:xfrm>
            <a:off x="514557" y="4869315"/>
            <a:ext cx="4634366" cy="733392"/>
          </a:xfrm>
        </p:spPr>
        <p:txBody>
          <a:bodyPr anchor="ctr"/>
          <a:lstStyle>
            <a:lvl1pPr marL="0" indent="0" algn="ctr">
              <a:buNone/>
              <a:defRPr sz="2531"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14" name="Text Placeholder 24">
            <a:extLst>
              <a:ext uri="{FF2B5EF4-FFF2-40B4-BE49-F238E27FC236}">
                <a16:creationId xmlns:a16="http://schemas.microsoft.com/office/drawing/2014/main" id="{3140F70B-F21A-2E48-BC29-1B7AF3702247}"/>
              </a:ext>
            </a:extLst>
          </p:cNvPr>
          <p:cNvSpPr>
            <a:spLocks noGrp="1"/>
          </p:cNvSpPr>
          <p:nvPr>
            <p:ph type="body" sz="quarter" idx="15" hasCustomPrompt="1"/>
          </p:nvPr>
        </p:nvSpPr>
        <p:spPr>
          <a:xfrm>
            <a:off x="491117" y="5775962"/>
            <a:ext cx="4657806" cy="329283"/>
          </a:xfrm>
        </p:spPr>
        <p:txBody>
          <a:bodyPr anchor="ctr">
            <a:normAutofit/>
          </a:bodyPr>
          <a:lstStyle>
            <a:lvl1pPr marL="0" indent="0" algn="ctr">
              <a:buNone/>
              <a:defRPr sz="984"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spTree>
    <p:extLst>
      <p:ext uri="{BB962C8B-B14F-4D97-AF65-F5344CB8AC3E}">
        <p14:creationId xmlns:p14="http://schemas.microsoft.com/office/powerpoint/2010/main" val="124585033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5299606"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24808" y="314772"/>
            <a:ext cx="11926693"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795859"/>
            <a:ext cx="5053933" cy="5392415"/>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a:p>
            <a:pPr lvl="0"/>
            <a:endParaRPr lang="en-LV"/>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6475315" y="769814"/>
            <a:ext cx="5391878" cy="541846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6095442" y="1201043"/>
            <a:ext cx="5443594" cy="5656957"/>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3102193364"/>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55">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25589" y="340444"/>
            <a:ext cx="11912815" cy="6202784"/>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04774" y="340445"/>
            <a:ext cx="7816528" cy="1204391"/>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8456557" y="795858"/>
            <a:ext cx="3822050" cy="47116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8817239" y="1201043"/>
            <a:ext cx="3374761" cy="4630148"/>
          </a:xfrm>
        </p:spPr>
        <p:txBody>
          <a:bodyPr anchor="ctr"/>
          <a:lstStyle>
            <a:lvl1pPr marL="0" indent="0" algn="ctr">
              <a:buNone/>
              <a:defRPr>
                <a:solidFill>
                  <a:schemeClr val="bg1"/>
                </a:solidFill>
              </a:defRPr>
            </a:lvl1pPr>
          </a:lstStyle>
          <a:p>
            <a:r>
              <a:rPr lang="en-LV"/>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324807" y="1859608"/>
            <a:ext cx="7796495" cy="432866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461274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guide id="26" orient="horz" pos="522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24808" y="314772"/>
            <a:ext cx="11986385"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617154" y="354955"/>
            <a:ext cx="8250039" cy="1189881"/>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3617154" y="1859607"/>
            <a:ext cx="8250039" cy="4328667"/>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25590" y="1201043"/>
            <a:ext cx="3011508" cy="4630148"/>
          </a:xfrm>
        </p:spPr>
        <p:txBody>
          <a:bodyPr anchor="ctr"/>
          <a:lstStyle>
            <a:lvl1pPr marL="0" indent="0" algn="ctr">
              <a:buNone/>
              <a:defRPr>
                <a:solidFill>
                  <a:schemeClr val="bg1"/>
                </a:solidFill>
              </a:defRPr>
            </a:lvl1pPr>
          </a:lstStyle>
          <a:p>
            <a:r>
              <a:rPr lang="en-LV"/>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451066" y="795858"/>
            <a:ext cx="3822050" cy="47116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Tree>
    <p:extLst>
      <p:ext uri="{BB962C8B-B14F-4D97-AF65-F5344CB8AC3E}">
        <p14:creationId xmlns:p14="http://schemas.microsoft.com/office/powerpoint/2010/main" val="180434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38">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25589" y="314772"/>
            <a:ext cx="11912815"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24808" y="356072"/>
            <a:ext cx="11214228" cy="1188764"/>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357831" y="1859608"/>
            <a:ext cx="11181205" cy="432866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869556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6095443" y="0"/>
            <a:ext cx="6373268" cy="68580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5467034" cy="5847829"/>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6" y="340445"/>
            <a:ext cx="5741614" cy="5847829"/>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208185376"/>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266715" y="0"/>
            <a:ext cx="6373268" cy="68580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5467034" cy="5847829"/>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6" y="340445"/>
            <a:ext cx="5741614" cy="5847829"/>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07705625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324808" y="1870771"/>
            <a:ext cx="5467034"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6096000" y="3429000"/>
            <a:ext cx="6155501" cy="3088556"/>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6450386" y="1859607"/>
            <a:ext cx="5416805" cy="4998393"/>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212404194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ADB5-4921-4437-9922-187ED4729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5752B3EB-485F-4902-A420-48C9A3703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F1083EB9-EA87-44A4-9A2B-6764C6BFF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7B741-5BF6-4793-88E3-D7D3D1741512}"/>
              </a:ext>
            </a:extLst>
          </p:cNvPr>
          <p:cNvSpPr>
            <a:spLocks noGrp="1"/>
          </p:cNvSpPr>
          <p:nvPr>
            <p:ph type="dt" sz="half" idx="10"/>
          </p:nvPr>
        </p:nvSpPr>
        <p:spPr/>
        <p:txBody>
          <a:bodyPr/>
          <a:lstStyle/>
          <a:p>
            <a:fld id="{0BAEE34C-0F01-4ABB-AC25-B37D02678FD1}" type="datetimeFigureOut">
              <a:rPr lang="lv-LV" smtClean="0"/>
              <a:t>12.09.2022</a:t>
            </a:fld>
            <a:endParaRPr lang="lv-LV"/>
          </a:p>
        </p:txBody>
      </p:sp>
      <p:sp>
        <p:nvSpPr>
          <p:cNvPr id="6" name="Footer Placeholder 5">
            <a:extLst>
              <a:ext uri="{FF2B5EF4-FFF2-40B4-BE49-F238E27FC236}">
                <a16:creationId xmlns:a16="http://schemas.microsoft.com/office/drawing/2014/main" id="{F1E6EE85-DAE6-44E6-B507-329DAABB906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3E6C221-B4A2-4CFA-BF6D-9C7BA9770297}"/>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21180425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7" y="1870771"/>
            <a:ext cx="5416806"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59501" y="3429000"/>
            <a:ext cx="715441" cy="3088556"/>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334557" y="2188890"/>
            <a:ext cx="5436635" cy="4678340"/>
          </a:xfrm>
        </p:spPr>
        <p:txBody>
          <a:bodyPr anchor="ctr"/>
          <a:lstStyle>
            <a:lvl1pPr marL="0" indent="0" algn="ctr">
              <a:buNone/>
              <a:defRPr>
                <a:solidFill>
                  <a:schemeClr val="tx1">
                    <a:lumMod val="50000"/>
                    <a:lumOff val="50000"/>
                  </a:schemeClr>
                </a:solidFill>
              </a:defRPr>
            </a:lvl1pPr>
          </a:lstStyle>
          <a:p>
            <a:r>
              <a:rPr lang="en-LV"/>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655939" y="1859608"/>
            <a:ext cx="5443222" cy="4349057"/>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a:p>
        </p:txBody>
      </p:sp>
    </p:spTree>
    <p:extLst>
      <p:ext uri="{BB962C8B-B14F-4D97-AF65-F5344CB8AC3E}">
        <p14:creationId xmlns:p14="http://schemas.microsoft.com/office/powerpoint/2010/main" val="328198826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324808" y="1870771"/>
            <a:ext cx="11542384"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44626572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2528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84287" y="-10073"/>
            <a:ext cx="3423427" cy="3423532"/>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4"/>
            <a:ext cx="10873795" cy="1850677"/>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692244" y="5693049"/>
            <a:ext cx="1274238" cy="256864"/>
            <a:chOff x="976598" y="8111148"/>
            <a:chExt cx="1812305" cy="365318"/>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46717"/>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8925989" y="5693050"/>
            <a:ext cx="1400357" cy="408315"/>
            <a:chOff x="12629241" y="8111149"/>
            <a:chExt cx="1991680" cy="580715"/>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0452465" y="5694023"/>
            <a:ext cx="1449997" cy="419442"/>
            <a:chOff x="14858225" y="8082398"/>
            <a:chExt cx="2062281" cy="596540"/>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4576564" y="5698258"/>
            <a:ext cx="1340041" cy="403096"/>
            <a:chOff x="6499836" y="8101934"/>
            <a:chExt cx="1905895" cy="573293"/>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6042725" y="5690337"/>
            <a:ext cx="2757145" cy="411022"/>
            <a:chOff x="8470545" y="8101934"/>
            <a:chExt cx="3921393" cy="584564"/>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562113"/>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092602" y="5705644"/>
            <a:ext cx="2357843" cy="395711"/>
            <a:chOff x="3153102" y="8113380"/>
            <a:chExt cx="3353479" cy="562790"/>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225850321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4384287" y="-10073"/>
            <a:ext cx="3423427" cy="805932"/>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4"/>
            <a:ext cx="10873795" cy="1850677"/>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692244" y="5693049"/>
            <a:ext cx="1274238" cy="256864"/>
            <a:chOff x="976598" y="8111148"/>
            <a:chExt cx="1812305" cy="365318"/>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46717"/>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984" b="0" i="0" u="none" strike="noStrike" kern="0" cap="none" spc="-105"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8925989" y="5693050"/>
            <a:ext cx="1400357" cy="408315"/>
            <a:chOff x="12629241" y="8111149"/>
            <a:chExt cx="1991680" cy="580715"/>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0452465" y="5694023"/>
            <a:ext cx="1449997" cy="419442"/>
            <a:chOff x="14858225" y="8082398"/>
            <a:chExt cx="2062281" cy="596540"/>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4576564" y="5698258"/>
            <a:ext cx="1340041" cy="403096"/>
            <a:chOff x="6499836" y="8101934"/>
            <a:chExt cx="1905895" cy="573293"/>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6042725" y="5690340"/>
            <a:ext cx="2757145" cy="259571"/>
            <a:chOff x="8470545" y="8101934"/>
            <a:chExt cx="3921393" cy="369167"/>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46716"/>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092602" y="5705644"/>
            <a:ext cx="2357843" cy="395711"/>
            <a:chOff x="3153102" y="8113380"/>
            <a:chExt cx="3353479" cy="562790"/>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984"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383729" y="422617"/>
            <a:ext cx="3423427" cy="3423531"/>
          </a:xfrm>
          <a:prstGeom prst="rect">
            <a:avLst/>
          </a:prstGeom>
        </p:spPr>
      </p:pic>
    </p:spTree>
    <p:extLst>
      <p:ext uri="{BB962C8B-B14F-4D97-AF65-F5344CB8AC3E}">
        <p14:creationId xmlns:p14="http://schemas.microsoft.com/office/powerpoint/2010/main" val="575635596"/>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1" y="304803"/>
            <a:ext cx="8128000" cy="1066799"/>
          </a:xfrm>
        </p:spPr>
        <p:txBody>
          <a:bodyPr anchor="t">
            <a:normAutofit/>
          </a:bodyPr>
          <a:lstStyle>
            <a:lvl1pPr algn="l">
              <a:defRPr sz="2400" b="1">
                <a:latin typeface="Segoe UI Light" panose="020B0502040204020203"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1739100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797"/>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25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p>
        </p:txBody>
      </p:sp>
    </p:spTree>
    <p:extLst>
      <p:ext uri="{BB962C8B-B14F-4D97-AF65-F5344CB8AC3E}">
        <p14:creationId xmlns:p14="http://schemas.microsoft.com/office/powerpoint/2010/main" val="2363651640"/>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normAutofit/>
          </a:bodyPr>
          <a:lstStyle>
            <a:lvl1pPr algn="l">
              <a:defRPr sz="5062"/>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b="0">
                <a:solidFill>
                  <a:srgbClr val="000000"/>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48037034"/>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3979742034"/>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tx1"/>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23807253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45BF-DAD2-44A8-AC1A-719FBF09F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65720D92-32B7-4CCD-A5CB-2E9866B723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CBA9E927-26D0-4395-9BA8-E59233279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4F93D-ECF7-487C-8AA5-F0C1BD46886F}"/>
              </a:ext>
            </a:extLst>
          </p:cNvPr>
          <p:cNvSpPr>
            <a:spLocks noGrp="1"/>
          </p:cNvSpPr>
          <p:nvPr>
            <p:ph type="dt" sz="half" idx="10"/>
          </p:nvPr>
        </p:nvSpPr>
        <p:spPr/>
        <p:txBody>
          <a:bodyPr/>
          <a:lstStyle/>
          <a:p>
            <a:fld id="{0BAEE34C-0F01-4ABB-AC25-B37D02678FD1}" type="datetimeFigureOut">
              <a:rPr lang="lv-LV" smtClean="0"/>
              <a:t>12.09.2022</a:t>
            </a:fld>
            <a:endParaRPr lang="lv-LV"/>
          </a:p>
        </p:txBody>
      </p:sp>
      <p:sp>
        <p:nvSpPr>
          <p:cNvPr id="6" name="Footer Placeholder 5">
            <a:extLst>
              <a:ext uri="{FF2B5EF4-FFF2-40B4-BE49-F238E27FC236}">
                <a16:creationId xmlns:a16="http://schemas.microsoft.com/office/drawing/2014/main" id="{BFDADAA0-AA59-4C9E-A8DD-5BB61259859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10D328C-6B0D-44D2-922E-83C8F130575E}"/>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16513414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48C78D-6C2C-49C7-A880-01747238A30D}"/>
              </a:ext>
            </a:extLst>
          </p:cNvPr>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1991237363"/>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339341853"/>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3745306759"/>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1027784770"/>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4243600176"/>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E995808-A995-4D10-8E3A-0AAC6AF1F108}" type="slidenum">
              <a:rPr lang="lv-LV" smtClean="0"/>
              <a:pPr/>
              <a:t>‹#›</a:t>
            </a:fld>
            <a:endParaRPr lang="lv-LV"/>
          </a:p>
        </p:txBody>
      </p:sp>
    </p:spTree>
    <p:extLst>
      <p:ext uri="{BB962C8B-B14F-4D97-AF65-F5344CB8AC3E}">
        <p14:creationId xmlns:p14="http://schemas.microsoft.com/office/powerpoint/2010/main" val="3440265697"/>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30067192"/>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88180" y="6607784"/>
            <a:ext cx="2743563"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3008097" y="6602574"/>
            <a:ext cx="6236824" cy="20947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9360260" y="6607783"/>
            <a:ext cx="2743563" cy="204266"/>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25589" y="340444"/>
            <a:ext cx="11912815" cy="6202784"/>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04774" y="340446"/>
            <a:ext cx="7816528" cy="1204391"/>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8512466" y="788751"/>
            <a:ext cx="3374761" cy="394124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266"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8890001" y="1239144"/>
            <a:ext cx="2997225" cy="3939157"/>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324808" y="1859608"/>
            <a:ext cx="7796495" cy="432866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91510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guide id="26" orient="horz" pos="522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theme" Target="../theme/theme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7.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6D0DDB-CB51-4C74-9684-8927AF3DE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E195E449-DF2C-460A-8CAB-2ABA47276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DF38FBB-2FBE-4524-A5C8-68A5E3455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EE34C-0F01-4ABB-AC25-B37D02678FD1}" type="datetimeFigureOut">
              <a:rPr lang="lv-LV" smtClean="0"/>
              <a:t>12.09.2022</a:t>
            </a:fld>
            <a:endParaRPr lang="lv-LV"/>
          </a:p>
        </p:txBody>
      </p:sp>
      <p:sp>
        <p:nvSpPr>
          <p:cNvPr id="5" name="Footer Placeholder 4">
            <a:extLst>
              <a:ext uri="{FF2B5EF4-FFF2-40B4-BE49-F238E27FC236}">
                <a16:creationId xmlns:a16="http://schemas.microsoft.com/office/drawing/2014/main" id="{587D7327-02F3-46AA-93ED-FF11B995A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86ED392C-8646-409D-A6C4-AFB99749A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E33B5-141F-455C-9D79-B929C25E8CA7}" type="slidenum">
              <a:rPr lang="lv-LV" smtClean="0"/>
              <a:t>‹#›</a:t>
            </a:fld>
            <a:endParaRPr lang="lv-LV"/>
          </a:p>
        </p:txBody>
      </p:sp>
    </p:spTree>
    <p:extLst>
      <p:ext uri="{BB962C8B-B14F-4D97-AF65-F5344CB8AC3E}">
        <p14:creationId xmlns:p14="http://schemas.microsoft.com/office/powerpoint/2010/main" val="3303844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838249" y="365001"/>
            <a:ext cx="10515502" cy="1326059"/>
          </a:xfrm>
          <a:prstGeom prst="rect">
            <a:avLst/>
          </a:prstGeom>
        </p:spPr>
        <p:txBody>
          <a:bodyPr vert="horz" lIns="91440" tIns="45720" rIns="91440" bIns="45720" rtlCol="0" anchor="ctr">
            <a:normAutofit/>
          </a:bodyPr>
          <a:lstStyle/>
          <a:p>
            <a:r>
              <a:rPr lang="en-GB" err="1"/>
              <a:t>Ekonomikas</a:t>
            </a:r>
            <a:r>
              <a:rPr lang="en-GB"/>
              <a:t> </a:t>
            </a:r>
            <a:r>
              <a:rPr lang="en-GB" err="1"/>
              <a:t>ministrija</a:t>
            </a:r>
            <a:r>
              <a:rPr lang="en-GB"/>
              <a:t> 2021</a:t>
            </a:r>
            <a:endParaRPr lang="en-LV"/>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838249" y="1826122"/>
            <a:ext cx="10515502" cy="4350990"/>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838249" y="6356821"/>
            <a:ext cx="2743563" cy="365001"/>
          </a:xfrm>
          <a:prstGeom prst="rect">
            <a:avLst/>
          </a:prstGeom>
        </p:spPr>
        <p:txBody>
          <a:bodyPr vert="horz" lIns="91440" tIns="45720" rIns="91440" bIns="45720" rtlCol="0" anchor="ctr"/>
          <a:lstStyle>
            <a:lvl1pPr algn="l">
              <a:defRPr sz="844">
                <a:solidFill>
                  <a:schemeClr val="tx1">
                    <a:tint val="75000"/>
                  </a:schemeClr>
                </a:solidFill>
              </a:defRPr>
            </a:lvl1pPr>
          </a:lstStyle>
          <a:p>
            <a:fld id="{58102F6D-2937-664A-AB2F-B78F4874A4A1}" type="datetimeFigureOut">
              <a:rPr lang="en-LV" smtClean="0"/>
              <a:t>09/12/2022</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8610188" y="6356821"/>
            <a:ext cx="2743563" cy="365001"/>
          </a:xfrm>
          <a:prstGeom prst="rect">
            <a:avLst/>
          </a:prstGeom>
        </p:spPr>
        <p:txBody>
          <a:bodyPr vert="horz" lIns="91440" tIns="45720" rIns="91440" bIns="45720" rtlCol="0" anchor="ctr"/>
          <a:lstStyle>
            <a:lvl1pPr algn="r">
              <a:defRPr sz="844">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750670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775" r:id="rId15"/>
    <p:sldLayoutId id="2147483776" r:id="rId16"/>
  </p:sldLayoutIdLst>
  <p:txStyles>
    <p:titleStyle>
      <a:lvl1pPr algn="l" defTabSz="642915" rtl="0" eaLnBrk="1" latinLnBrk="0" hangingPunct="1">
        <a:lnSpc>
          <a:spcPct val="90000"/>
        </a:lnSpc>
        <a:spcBef>
          <a:spcPct val="0"/>
        </a:spcBef>
        <a:buNone/>
        <a:defRPr sz="3094" kern="1200">
          <a:solidFill>
            <a:schemeClr val="tx1"/>
          </a:solidFill>
          <a:latin typeface="+mj-lt"/>
          <a:ea typeface="+mj-ea"/>
          <a:cs typeface="+mj-cs"/>
        </a:defRPr>
      </a:lvl1pPr>
    </p:titleStyle>
    <p:bodyStyle>
      <a:lvl1pPr marL="160729" indent="-160729" algn="l" defTabSz="642915" rtl="0" eaLnBrk="1" latinLnBrk="0" hangingPunct="1">
        <a:lnSpc>
          <a:spcPct val="90000"/>
        </a:lnSpc>
        <a:spcBef>
          <a:spcPts val="703"/>
        </a:spcBef>
        <a:buFont typeface="Arial" panose="020B0604020202020204" pitchFamily="34" charset="0"/>
        <a:buChar char="•"/>
        <a:defRPr sz="1969" kern="1200">
          <a:solidFill>
            <a:schemeClr val="tx1"/>
          </a:solidFill>
          <a:latin typeface="+mn-lt"/>
          <a:ea typeface="+mn-ea"/>
          <a:cs typeface="+mn-cs"/>
        </a:defRPr>
      </a:lvl1pPr>
      <a:lvl2pPr marL="482186" indent="-160729" algn="l" defTabSz="642915" rtl="0" eaLnBrk="1" latinLnBrk="0" hangingPunct="1">
        <a:lnSpc>
          <a:spcPct val="90000"/>
        </a:lnSpc>
        <a:spcBef>
          <a:spcPts val="352"/>
        </a:spcBef>
        <a:buFont typeface="Arial" panose="020B0604020202020204" pitchFamily="34" charset="0"/>
        <a:buChar char="•"/>
        <a:defRPr sz="1687" kern="1200">
          <a:solidFill>
            <a:schemeClr val="tx1"/>
          </a:solidFill>
          <a:latin typeface="+mn-lt"/>
          <a:ea typeface="+mn-ea"/>
          <a:cs typeface="+mn-cs"/>
        </a:defRPr>
      </a:lvl2pPr>
      <a:lvl3pPr marL="803643" indent="-160729" algn="l" defTabSz="642915" rtl="0" eaLnBrk="1" latinLnBrk="0" hangingPunct="1">
        <a:lnSpc>
          <a:spcPct val="90000"/>
        </a:lnSpc>
        <a:spcBef>
          <a:spcPts val="352"/>
        </a:spcBef>
        <a:buFont typeface="Arial" panose="020B0604020202020204" pitchFamily="34" charset="0"/>
        <a:buChar char="•"/>
        <a:defRPr sz="1406" kern="1200">
          <a:solidFill>
            <a:schemeClr val="tx1"/>
          </a:solidFill>
          <a:latin typeface="+mn-lt"/>
          <a:ea typeface="+mn-ea"/>
          <a:cs typeface="+mn-cs"/>
        </a:defRPr>
      </a:lvl3pPr>
      <a:lvl4pPr marL="1125101"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4pPr>
      <a:lvl5pPr marL="1446558"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LV"/>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838249" y="365001"/>
            <a:ext cx="10515502" cy="1326059"/>
          </a:xfrm>
          <a:prstGeom prst="rect">
            <a:avLst/>
          </a:prstGeom>
        </p:spPr>
        <p:txBody>
          <a:bodyPr vert="horz" lIns="91440" tIns="45720" rIns="91440" bIns="45720" rtlCol="0" anchor="ctr">
            <a:normAutofit/>
          </a:bodyPr>
          <a:lstStyle/>
          <a:p>
            <a:r>
              <a:rPr lang="en-GB" err="1"/>
              <a:t>Ekonomikas</a:t>
            </a:r>
            <a:r>
              <a:rPr lang="en-GB"/>
              <a:t> </a:t>
            </a:r>
            <a:r>
              <a:rPr lang="en-GB" err="1"/>
              <a:t>ministrija</a:t>
            </a:r>
            <a:r>
              <a:rPr lang="en-GB"/>
              <a:t> 2021</a:t>
            </a:r>
            <a:endParaRPr lang="en-LV"/>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838249" y="1826122"/>
            <a:ext cx="10515502" cy="4350990"/>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838249" y="6356821"/>
            <a:ext cx="2743563" cy="365001"/>
          </a:xfrm>
          <a:prstGeom prst="rect">
            <a:avLst/>
          </a:prstGeom>
        </p:spPr>
        <p:txBody>
          <a:bodyPr vert="horz" lIns="91440" tIns="45720" rIns="91440" bIns="45720" rtlCol="0" anchor="ctr"/>
          <a:lstStyle>
            <a:lvl1pPr algn="l">
              <a:defRPr sz="844">
                <a:solidFill>
                  <a:schemeClr val="tx1">
                    <a:tint val="75000"/>
                  </a:schemeClr>
                </a:solidFill>
              </a:defRPr>
            </a:lvl1pPr>
          </a:lstStyle>
          <a:p>
            <a:fld id="{58102F6D-2937-664A-AB2F-B78F4874A4A1}" type="datetimeFigureOut">
              <a:rPr lang="en-LV" smtClean="0"/>
              <a:t>09/12/2022</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8610188" y="6356821"/>
            <a:ext cx="2743563" cy="365001"/>
          </a:xfrm>
          <a:prstGeom prst="rect">
            <a:avLst/>
          </a:prstGeom>
        </p:spPr>
        <p:txBody>
          <a:bodyPr vert="horz" lIns="91440" tIns="45720" rIns="91440" bIns="45720" rtlCol="0" anchor="ctr"/>
          <a:lstStyle>
            <a:lvl1pPr algn="r">
              <a:defRPr sz="844">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8842063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l" defTabSz="642915" rtl="0" eaLnBrk="1" latinLnBrk="0" hangingPunct="1">
        <a:lnSpc>
          <a:spcPct val="90000"/>
        </a:lnSpc>
        <a:spcBef>
          <a:spcPct val="0"/>
        </a:spcBef>
        <a:buNone/>
        <a:defRPr sz="3094" kern="1200">
          <a:solidFill>
            <a:schemeClr val="tx1"/>
          </a:solidFill>
          <a:latin typeface="+mj-lt"/>
          <a:ea typeface="+mj-ea"/>
          <a:cs typeface="+mj-cs"/>
        </a:defRPr>
      </a:lvl1pPr>
    </p:titleStyle>
    <p:bodyStyle>
      <a:lvl1pPr marL="160729" indent="-160729" algn="l" defTabSz="642915" rtl="0" eaLnBrk="1" latinLnBrk="0" hangingPunct="1">
        <a:lnSpc>
          <a:spcPct val="90000"/>
        </a:lnSpc>
        <a:spcBef>
          <a:spcPts val="703"/>
        </a:spcBef>
        <a:buFont typeface="Arial" panose="020B0604020202020204" pitchFamily="34" charset="0"/>
        <a:buChar char="•"/>
        <a:defRPr sz="1969" kern="1200">
          <a:solidFill>
            <a:schemeClr val="tx1"/>
          </a:solidFill>
          <a:latin typeface="+mn-lt"/>
          <a:ea typeface="+mn-ea"/>
          <a:cs typeface="+mn-cs"/>
        </a:defRPr>
      </a:lvl1pPr>
      <a:lvl2pPr marL="482186" indent="-160729" algn="l" defTabSz="642915" rtl="0" eaLnBrk="1" latinLnBrk="0" hangingPunct="1">
        <a:lnSpc>
          <a:spcPct val="90000"/>
        </a:lnSpc>
        <a:spcBef>
          <a:spcPts val="352"/>
        </a:spcBef>
        <a:buFont typeface="Arial" panose="020B0604020202020204" pitchFamily="34" charset="0"/>
        <a:buChar char="•"/>
        <a:defRPr sz="1687" kern="1200">
          <a:solidFill>
            <a:schemeClr val="tx1"/>
          </a:solidFill>
          <a:latin typeface="+mn-lt"/>
          <a:ea typeface="+mn-ea"/>
          <a:cs typeface="+mn-cs"/>
        </a:defRPr>
      </a:lvl2pPr>
      <a:lvl3pPr marL="803643" indent="-160729" algn="l" defTabSz="642915" rtl="0" eaLnBrk="1" latinLnBrk="0" hangingPunct="1">
        <a:lnSpc>
          <a:spcPct val="90000"/>
        </a:lnSpc>
        <a:spcBef>
          <a:spcPts val="352"/>
        </a:spcBef>
        <a:buFont typeface="Arial" panose="020B0604020202020204" pitchFamily="34" charset="0"/>
        <a:buChar char="•"/>
        <a:defRPr sz="1406" kern="1200">
          <a:solidFill>
            <a:schemeClr val="tx1"/>
          </a:solidFill>
          <a:latin typeface="+mn-lt"/>
          <a:ea typeface="+mn-ea"/>
          <a:cs typeface="+mn-cs"/>
        </a:defRPr>
      </a:lvl3pPr>
      <a:lvl4pPr marL="1125101"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4pPr>
      <a:lvl5pPr marL="1446558"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LV"/>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838249" y="365001"/>
            <a:ext cx="10515502" cy="1326059"/>
          </a:xfrm>
          <a:prstGeom prst="rect">
            <a:avLst/>
          </a:prstGeom>
        </p:spPr>
        <p:txBody>
          <a:bodyPr vert="horz" lIns="91440" tIns="45720" rIns="91440" bIns="45720" rtlCol="0" anchor="ctr">
            <a:normAutofit/>
          </a:bodyPr>
          <a:lstStyle/>
          <a:p>
            <a:r>
              <a:rPr lang="en-GB" err="1"/>
              <a:t>Ekonomikas</a:t>
            </a:r>
            <a:r>
              <a:rPr lang="en-GB"/>
              <a:t> </a:t>
            </a:r>
            <a:r>
              <a:rPr lang="en-GB" err="1"/>
              <a:t>ministrija</a:t>
            </a:r>
            <a:r>
              <a:rPr lang="en-GB"/>
              <a:t> 2021</a:t>
            </a:r>
            <a:endParaRPr lang="en-LV"/>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838249" y="1826122"/>
            <a:ext cx="10515502" cy="4350990"/>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838249" y="6356821"/>
            <a:ext cx="2743563" cy="365001"/>
          </a:xfrm>
          <a:prstGeom prst="rect">
            <a:avLst/>
          </a:prstGeom>
        </p:spPr>
        <p:txBody>
          <a:bodyPr vert="horz" lIns="91440" tIns="45720" rIns="91440" bIns="45720" rtlCol="0" anchor="ctr"/>
          <a:lstStyle>
            <a:lvl1pPr algn="l">
              <a:defRPr sz="844"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8610188" y="6356821"/>
            <a:ext cx="2743563" cy="365001"/>
          </a:xfrm>
          <a:prstGeom prst="rect">
            <a:avLst/>
          </a:prstGeom>
        </p:spPr>
        <p:txBody>
          <a:bodyPr vert="horz" lIns="91440" tIns="45720" rIns="91440" bIns="45720" rtlCol="0" anchor="ctr"/>
          <a:lstStyle>
            <a:lvl1pPr algn="r">
              <a:defRPr sz="844"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Tree>
    <p:extLst>
      <p:ext uri="{BB962C8B-B14F-4D97-AF65-F5344CB8AC3E}">
        <p14:creationId xmlns:p14="http://schemas.microsoft.com/office/powerpoint/2010/main" val="38296818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642915" rtl="0" eaLnBrk="1" latinLnBrk="0" hangingPunct="1">
        <a:lnSpc>
          <a:spcPct val="90000"/>
        </a:lnSpc>
        <a:spcBef>
          <a:spcPct val="0"/>
        </a:spcBef>
        <a:buNone/>
        <a:defRPr sz="3094" kern="1200">
          <a:solidFill>
            <a:schemeClr val="tx1"/>
          </a:solidFill>
          <a:latin typeface="+mj-lt"/>
          <a:ea typeface="+mj-ea"/>
          <a:cs typeface="+mj-cs"/>
        </a:defRPr>
      </a:lvl1pPr>
    </p:titleStyle>
    <p:bodyStyle>
      <a:lvl1pPr marL="160729" indent="-160729" algn="l" defTabSz="642915" rtl="0" eaLnBrk="1" latinLnBrk="0" hangingPunct="1">
        <a:lnSpc>
          <a:spcPct val="90000"/>
        </a:lnSpc>
        <a:spcBef>
          <a:spcPts val="703"/>
        </a:spcBef>
        <a:buFont typeface="Arial" panose="020B0604020202020204" pitchFamily="34" charset="0"/>
        <a:buChar char="•"/>
        <a:defRPr sz="1969" kern="1200">
          <a:solidFill>
            <a:schemeClr val="tx1"/>
          </a:solidFill>
          <a:latin typeface="+mn-lt"/>
          <a:ea typeface="+mn-ea"/>
          <a:cs typeface="+mn-cs"/>
        </a:defRPr>
      </a:lvl1pPr>
      <a:lvl2pPr marL="482186" indent="-160729" algn="l" defTabSz="642915" rtl="0" eaLnBrk="1" latinLnBrk="0" hangingPunct="1">
        <a:lnSpc>
          <a:spcPct val="90000"/>
        </a:lnSpc>
        <a:spcBef>
          <a:spcPts val="352"/>
        </a:spcBef>
        <a:buFont typeface="Arial" panose="020B0604020202020204" pitchFamily="34" charset="0"/>
        <a:buChar char="•"/>
        <a:defRPr sz="1687" kern="1200">
          <a:solidFill>
            <a:schemeClr val="tx1"/>
          </a:solidFill>
          <a:latin typeface="+mn-lt"/>
          <a:ea typeface="+mn-ea"/>
          <a:cs typeface="+mn-cs"/>
        </a:defRPr>
      </a:lvl2pPr>
      <a:lvl3pPr marL="803643" indent="-160729" algn="l" defTabSz="642915" rtl="0" eaLnBrk="1" latinLnBrk="0" hangingPunct="1">
        <a:lnSpc>
          <a:spcPct val="90000"/>
        </a:lnSpc>
        <a:spcBef>
          <a:spcPts val="352"/>
        </a:spcBef>
        <a:buFont typeface="Arial" panose="020B0604020202020204" pitchFamily="34" charset="0"/>
        <a:buChar char="•"/>
        <a:defRPr sz="1406" kern="1200">
          <a:solidFill>
            <a:schemeClr val="tx1"/>
          </a:solidFill>
          <a:latin typeface="+mn-lt"/>
          <a:ea typeface="+mn-ea"/>
          <a:cs typeface="+mn-cs"/>
        </a:defRPr>
      </a:lvl3pPr>
      <a:lvl4pPr marL="1125101"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4pPr>
      <a:lvl5pPr marL="1446558"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LV"/>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838249" y="365001"/>
            <a:ext cx="10515502" cy="1326059"/>
          </a:xfrm>
          <a:prstGeom prst="rect">
            <a:avLst/>
          </a:prstGeom>
        </p:spPr>
        <p:txBody>
          <a:bodyPr vert="horz" lIns="91440" tIns="45720" rIns="91440" bIns="45720" rtlCol="0" anchor="ctr">
            <a:normAutofit/>
          </a:bodyPr>
          <a:lstStyle/>
          <a:p>
            <a:r>
              <a:rPr lang="en-GB" err="1"/>
              <a:t>Ekonomikas</a:t>
            </a:r>
            <a:r>
              <a:rPr lang="en-GB"/>
              <a:t> </a:t>
            </a:r>
            <a:r>
              <a:rPr lang="en-GB" err="1"/>
              <a:t>ministrija</a:t>
            </a:r>
            <a:r>
              <a:rPr lang="en-GB"/>
              <a:t> 2021</a:t>
            </a:r>
            <a:endParaRPr lang="en-LV"/>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838249" y="1826122"/>
            <a:ext cx="10515502" cy="4350990"/>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838249" y="6356821"/>
            <a:ext cx="2743563" cy="365001"/>
          </a:xfrm>
          <a:prstGeom prst="rect">
            <a:avLst/>
          </a:prstGeom>
        </p:spPr>
        <p:txBody>
          <a:bodyPr vert="horz" lIns="91440" tIns="45720" rIns="91440" bIns="45720" rtlCol="0" anchor="ctr"/>
          <a:lstStyle>
            <a:lvl1pPr algn="l">
              <a:defRPr sz="844"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09/12/2022</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8610188" y="6356821"/>
            <a:ext cx="2743563" cy="365001"/>
          </a:xfrm>
          <a:prstGeom prst="rect">
            <a:avLst/>
          </a:prstGeom>
        </p:spPr>
        <p:txBody>
          <a:bodyPr vert="horz" lIns="91440" tIns="45720" rIns="91440" bIns="45720" rtlCol="0" anchor="ctr"/>
          <a:lstStyle>
            <a:lvl1pPr algn="r">
              <a:defRPr sz="844"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Tree>
    <p:extLst>
      <p:ext uri="{BB962C8B-B14F-4D97-AF65-F5344CB8AC3E}">
        <p14:creationId xmlns:p14="http://schemas.microsoft.com/office/powerpoint/2010/main" val="11130121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l" defTabSz="642915" rtl="0" eaLnBrk="1" latinLnBrk="0" hangingPunct="1">
        <a:lnSpc>
          <a:spcPct val="90000"/>
        </a:lnSpc>
        <a:spcBef>
          <a:spcPct val="0"/>
        </a:spcBef>
        <a:buNone/>
        <a:defRPr sz="3094" kern="1200">
          <a:solidFill>
            <a:schemeClr val="tx1"/>
          </a:solidFill>
          <a:latin typeface="+mj-lt"/>
          <a:ea typeface="+mj-ea"/>
          <a:cs typeface="+mj-cs"/>
        </a:defRPr>
      </a:lvl1pPr>
    </p:titleStyle>
    <p:bodyStyle>
      <a:lvl1pPr marL="160729" indent="-160729" algn="l" defTabSz="642915" rtl="0" eaLnBrk="1" latinLnBrk="0" hangingPunct="1">
        <a:lnSpc>
          <a:spcPct val="90000"/>
        </a:lnSpc>
        <a:spcBef>
          <a:spcPts val="703"/>
        </a:spcBef>
        <a:buFont typeface="Arial" panose="020B0604020202020204" pitchFamily="34" charset="0"/>
        <a:buChar char="•"/>
        <a:defRPr sz="1969" kern="1200">
          <a:solidFill>
            <a:schemeClr val="tx1"/>
          </a:solidFill>
          <a:latin typeface="+mn-lt"/>
          <a:ea typeface="+mn-ea"/>
          <a:cs typeface="+mn-cs"/>
        </a:defRPr>
      </a:lvl1pPr>
      <a:lvl2pPr marL="482186" indent="-160729" algn="l" defTabSz="642915" rtl="0" eaLnBrk="1" latinLnBrk="0" hangingPunct="1">
        <a:lnSpc>
          <a:spcPct val="90000"/>
        </a:lnSpc>
        <a:spcBef>
          <a:spcPts val="352"/>
        </a:spcBef>
        <a:buFont typeface="Arial" panose="020B0604020202020204" pitchFamily="34" charset="0"/>
        <a:buChar char="•"/>
        <a:defRPr sz="1687" kern="1200">
          <a:solidFill>
            <a:schemeClr val="tx1"/>
          </a:solidFill>
          <a:latin typeface="+mn-lt"/>
          <a:ea typeface="+mn-ea"/>
          <a:cs typeface="+mn-cs"/>
        </a:defRPr>
      </a:lvl2pPr>
      <a:lvl3pPr marL="803643" indent="-160729" algn="l" defTabSz="642915" rtl="0" eaLnBrk="1" latinLnBrk="0" hangingPunct="1">
        <a:lnSpc>
          <a:spcPct val="90000"/>
        </a:lnSpc>
        <a:spcBef>
          <a:spcPts val="352"/>
        </a:spcBef>
        <a:buFont typeface="Arial" panose="020B0604020202020204" pitchFamily="34" charset="0"/>
        <a:buChar char="•"/>
        <a:defRPr sz="1406" kern="1200">
          <a:solidFill>
            <a:schemeClr val="tx1"/>
          </a:solidFill>
          <a:latin typeface="+mn-lt"/>
          <a:ea typeface="+mn-ea"/>
          <a:cs typeface="+mn-cs"/>
        </a:defRPr>
      </a:lvl3pPr>
      <a:lvl4pPr marL="1125101"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4pPr>
      <a:lvl5pPr marL="1446558"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LV"/>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838249" y="365001"/>
            <a:ext cx="10515502" cy="1326059"/>
          </a:xfrm>
          <a:prstGeom prst="rect">
            <a:avLst/>
          </a:prstGeom>
        </p:spPr>
        <p:txBody>
          <a:bodyPr vert="horz" lIns="91440" tIns="45720" rIns="91440" bIns="45720" rtlCol="0" anchor="ctr">
            <a:normAutofit/>
          </a:bodyPr>
          <a:lstStyle/>
          <a:p>
            <a:r>
              <a:rPr lang="en-GB" err="1"/>
              <a:t>Ekonomikas</a:t>
            </a:r>
            <a:r>
              <a:rPr lang="en-GB"/>
              <a:t> </a:t>
            </a:r>
            <a:r>
              <a:rPr lang="en-GB" err="1"/>
              <a:t>ministrija</a:t>
            </a:r>
            <a:r>
              <a:rPr lang="en-GB"/>
              <a:t> 2021</a:t>
            </a:r>
            <a:endParaRPr lang="en-LV"/>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838249" y="1826122"/>
            <a:ext cx="10515502" cy="4350990"/>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838249" y="6356821"/>
            <a:ext cx="2743563" cy="365001"/>
          </a:xfrm>
          <a:prstGeom prst="rect">
            <a:avLst/>
          </a:prstGeom>
        </p:spPr>
        <p:txBody>
          <a:bodyPr vert="horz" lIns="91440" tIns="45720" rIns="91440" bIns="45720" rtlCol="0" anchor="ctr"/>
          <a:lstStyle>
            <a:lvl1pPr algn="l">
              <a:defRPr sz="844">
                <a:solidFill>
                  <a:schemeClr val="tx1">
                    <a:tint val="75000"/>
                  </a:schemeClr>
                </a:solidFill>
              </a:defRPr>
            </a:lvl1pPr>
          </a:lstStyle>
          <a:p>
            <a:fld id="{58102F6D-2937-664A-AB2F-B78F4874A4A1}" type="datetimeFigureOut">
              <a:rPr lang="en-LV" smtClean="0"/>
              <a:t>09/12/2022</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8610188" y="6356821"/>
            <a:ext cx="2743563" cy="365001"/>
          </a:xfrm>
          <a:prstGeom prst="rect">
            <a:avLst/>
          </a:prstGeom>
        </p:spPr>
        <p:txBody>
          <a:bodyPr vert="horz" lIns="91440" tIns="45720" rIns="91440" bIns="45720" rtlCol="0" anchor="ctr"/>
          <a:lstStyle>
            <a:lvl1pPr algn="r">
              <a:defRPr sz="844">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226110408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txStyles>
    <p:titleStyle>
      <a:lvl1pPr algn="l" defTabSz="642915" rtl="0" eaLnBrk="1" latinLnBrk="0" hangingPunct="1">
        <a:lnSpc>
          <a:spcPct val="90000"/>
        </a:lnSpc>
        <a:spcBef>
          <a:spcPct val="0"/>
        </a:spcBef>
        <a:buNone/>
        <a:defRPr sz="3094" kern="1200">
          <a:solidFill>
            <a:schemeClr val="tx1"/>
          </a:solidFill>
          <a:latin typeface="+mj-lt"/>
          <a:ea typeface="+mj-ea"/>
          <a:cs typeface="+mj-cs"/>
        </a:defRPr>
      </a:lvl1pPr>
    </p:titleStyle>
    <p:bodyStyle>
      <a:lvl1pPr marL="160729" indent="-160729" algn="l" defTabSz="642915" rtl="0" eaLnBrk="1" latinLnBrk="0" hangingPunct="1">
        <a:lnSpc>
          <a:spcPct val="90000"/>
        </a:lnSpc>
        <a:spcBef>
          <a:spcPts val="703"/>
        </a:spcBef>
        <a:buFont typeface="Arial" panose="020B0604020202020204" pitchFamily="34" charset="0"/>
        <a:buChar char="•"/>
        <a:defRPr sz="1969" kern="1200">
          <a:solidFill>
            <a:schemeClr val="tx1"/>
          </a:solidFill>
          <a:latin typeface="+mn-lt"/>
          <a:ea typeface="+mn-ea"/>
          <a:cs typeface="+mn-cs"/>
        </a:defRPr>
      </a:lvl1pPr>
      <a:lvl2pPr marL="482186" indent="-160729" algn="l" defTabSz="642915" rtl="0" eaLnBrk="1" latinLnBrk="0" hangingPunct="1">
        <a:lnSpc>
          <a:spcPct val="90000"/>
        </a:lnSpc>
        <a:spcBef>
          <a:spcPts val="352"/>
        </a:spcBef>
        <a:buFont typeface="Arial" panose="020B0604020202020204" pitchFamily="34" charset="0"/>
        <a:buChar char="•"/>
        <a:defRPr sz="1687" kern="1200">
          <a:solidFill>
            <a:schemeClr val="tx1"/>
          </a:solidFill>
          <a:latin typeface="+mn-lt"/>
          <a:ea typeface="+mn-ea"/>
          <a:cs typeface="+mn-cs"/>
        </a:defRPr>
      </a:lvl2pPr>
      <a:lvl3pPr marL="803643" indent="-160729" algn="l" defTabSz="642915" rtl="0" eaLnBrk="1" latinLnBrk="0" hangingPunct="1">
        <a:lnSpc>
          <a:spcPct val="90000"/>
        </a:lnSpc>
        <a:spcBef>
          <a:spcPts val="352"/>
        </a:spcBef>
        <a:buFont typeface="Arial" panose="020B0604020202020204" pitchFamily="34" charset="0"/>
        <a:buChar char="•"/>
        <a:defRPr sz="1406" kern="1200">
          <a:solidFill>
            <a:schemeClr val="tx1"/>
          </a:solidFill>
          <a:latin typeface="+mn-lt"/>
          <a:ea typeface="+mn-ea"/>
          <a:cs typeface="+mn-cs"/>
        </a:defRPr>
      </a:lvl3pPr>
      <a:lvl4pPr marL="1125101"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4pPr>
      <a:lvl5pPr marL="1446558"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LV"/>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9/12/2022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lv-LV" smtClean="0"/>
              <a:t>‹#›</a:t>
            </a:fld>
            <a:endParaRPr lang="lv-LV"/>
          </a:p>
        </p:txBody>
      </p:sp>
    </p:spTree>
    <p:extLst>
      <p:ext uri="{BB962C8B-B14F-4D97-AF65-F5344CB8AC3E}">
        <p14:creationId xmlns:p14="http://schemas.microsoft.com/office/powerpoint/2010/main" val="105096650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l" defTabSz="914353" rtl="0" eaLnBrk="1" latinLnBrk="0" hangingPunct="1">
        <a:lnSpc>
          <a:spcPct val="90000"/>
        </a:lnSpc>
        <a:spcBef>
          <a:spcPct val="0"/>
        </a:spcBef>
        <a:buNone/>
        <a:defRPr sz="22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1687" kern="120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685765" indent="-228588" algn="l" defTabSz="914353" rtl="0" eaLnBrk="1" latinLnBrk="0" hangingPunct="1">
        <a:lnSpc>
          <a:spcPct val="90000"/>
        </a:lnSpc>
        <a:spcBef>
          <a:spcPts val="500"/>
        </a:spcBef>
        <a:buFont typeface="Arial" panose="020B0604020202020204" pitchFamily="34" charset="0"/>
        <a:buChar char="•"/>
        <a:defRPr sz="1406" kern="1200">
          <a:solidFill>
            <a:srgbClr val="000000"/>
          </a:solidFill>
          <a:latin typeface="Verdana" panose="020B0604030504040204" pitchFamily="34" charset="0"/>
          <a:ea typeface="Verdana" panose="020B0604030504040204" pitchFamily="34" charset="0"/>
          <a:cs typeface="Verdana" panose="020B0604030504040204" pitchFamily="34" charset="0"/>
        </a:defRPr>
      </a:lvl2pPr>
      <a:lvl3pPr marL="1142942" indent="-228588" algn="l" defTabSz="914353" rtl="0" eaLnBrk="1" latinLnBrk="0" hangingPunct="1">
        <a:lnSpc>
          <a:spcPct val="90000"/>
        </a:lnSpc>
        <a:spcBef>
          <a:spcPts val="500"/>
        </a:spcBef>
        <a:buFont typeface="Arial" panose="020B0604020202020204" pitchFamily="34" charset="0"/>
        <a:buChar char="•"/>
        <a:defRPr sz="1406" kern="120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1600118" indent="-228588" algn="l" defTabSz="914353" rtl="0" eaLnBrk="1" latinLnBrk="0" hangingPunct="1">
        <a:lnSpc>
          <a:spcPct val="90000"/>
        </a:lnSpc>
        <a:spcBef>
          <a:spcPts val="500"/>
        </a:spcBef>
        <a:buFont typeface="Arial" panose="020B0604020202020204" pitchFamily="34" charset="0"/>
        <a:buChar char="•"/>
        <a:defRPr sz="1406" kern="120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2057295" indent="-228588" algn="l" defTabSz="914353" rtl="0" eaLnBrk="1" latinLnBrk="0" hangingPunct="1">
        <a:lnSpc>
          <a:spcPct val="90000"/>
        </a:lnSpc>
        <a:spcBef>
          <a:spcPts val="500"/>
        </a:spcBef>
        <a:buFont typeface="Arial" panose="020B0604020202020204" pitchFamily="34" charset="0"/>
        <a:buChar char="•"/>
        <a:defRPr sz="1406" kern="1200">
          <a:solidFill>
            <a:srgbClr val="000000"/>
          </a:solidFill>
          <a:latin typeface="Verdana" panose="020B0604030504040204" pitchFamily="34" charset="0"/>
          <a:ea typeface="Verdana" panose="020B0604030504040204" pitchFamily="34" charset="0"/>
          <a:cs typeface="Verdana" panose="020B0604030504040204" pitchFamily="34" charset="0"/>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6.xml"/><Relationship Id="rId6" Type="http://schemas.openxmlformats.org/officeDocument/2006/relationships/chart" Target="../charts/chart15.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A46ADB-DACD-4FBA-837C-46D4E344A40F}"/>
              </a:ext>
            </a:extLst>
          </p:cNvPr>
          <p:cNvSpPr>
            <a:spLocks noGrp="1"/>
          </p:cNvSpPr>
          <p:nvPr>
            <p:ph type="body" sz="quarter" idx="13"/>
          </p:nvPr>
        </p:nvSpPr>
        <p:spPr>
          <a:xfrm>
            <a:off x="206679" y="2627073"/>
            <a:ext cx="4835047" cy="2041508"/>
          </a:xfrm>
        </p:spPr>
        <p:txBody>
          <a:bodyPr>
            <a:normAutofit fontScale="92500"/>
          </a:bodyPr>
          <a:lstStyle/>
          <a:p>
            <a:r>
              <a:rPr lang="lv-LV" sz="3600" dirty="0"/>
              <a:t>Situācija</a:t>
            </a:r>
          </a:p>
          <a:p>
            <a:r>
              <a:rPr lang="lv-LV" sz="3600" dirty="0"/>
              <a:t> un iespējamie pasākumi inflācijas seku mazināšanai</a:t>
            </a:r>
          </a:p>
        </p:txBody>
      </p:sp>
      <p:sp>
        <p:nvSpPr>
          <p:cNvPr id="5" name="Text Placeholder 4">
            <a:extLst>
              <a:ext uri="{FF2B5EF4-FFF2-40B4-BE49-F238E27FC236}">
                <a16:creationId xmlns:a16="http://schemas.microsoft.com/office/drawing/2014/main" id="{609CEA49-0627-4899-B9E9-F42914BD2860}"/>
              </a:ext>
            </a:extLst>
          </p:cNvPr>
          <p:cNvSpPr>
            <a:spLocks noGrp="1"/>
          </p:cNvSpPr>
          <p:nvPr>
            <p:ph type="body" sz="quarter" idx="15"/>
          </p:nvPr>
        </p:nvSpPr>
        <p:spPr>
          <a:xfrm>
            <a:off x="491117" y="5775962"/>
            <a:ext cx="4193617" cy="329283"/>
          </a:xfrm>
        </p:spPr>
        <p:txBody>
          <a:bodyPr/>
          <a:lstStyle/>
          <a:p>
            <a:r>
              <a:rPr lang="lv-LV" dirty="0"/>
              <a:t>2022.gada rudens</a:t>
            </a:r>
          </a:p>
        </p:txBody>
      </p:sp>
      <p:pic>
        <p:nvPicPr>
          <p:cNvPr id="11" name="Picture Placeholder 10" descr="A group of round objects on a wooden post in front of a body of water&#10;&#10;Description automatically generated with low confidence">
            <a:extLst>
              <a:ext uri="{FF2B5EF4-FFF2-40B4-BE49-F238E27FC236}">
                <a16:creationId xmlns:a16="http://schemas.microsoft.com/office/drawing/2014/main" id="{F67485E2-6293-4530-8032-0AF36A469181}"/>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7514" r="17514"/>
          <a:stretch>
            <a:fillRect/>
          </a:stretch>
        </p:blipFill>
        <p:spPr>
          <a:xfrm>
            <a:off x="5174323" y="-10074"/>
            <a:ext cx="7932911" cy="6868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397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0C1A-0FF2-49BE-A8FD-EADFBDB658E7}"/>
              </a:ext>
            </a:extLst>
          </p:cNvPr>
          <p:cNvSpPr>
            <a:spLocks noGrp="1"/>
          </p:cNvSpPr>
          <p:nvPr>
            <p:ph type="title"/>
          </p:nvPr>
        </p:nvSpPr>
        <p:spPr/>
        <p:txBody>
          <a:bodyPr>
            <a:normAutofit/>
          </a:bodyPr>
          <a:lstStyle/>
          <a:p>
            <a:r>
              <a:rPr lang="lv-LV" sz="3200" cap="all" dirty="0">
                <a:solidFill>
                  <a:srgbClr val="228B9D"/>
                </a:solidFill>
                <a:latin typeface="Segoe UI Light" panose="020B0502040204020203" pitchFamily="34" charset="0"/>
                <a:ea typeface="+mn-ea"/>
                <a:cs typeface="Segoe UI" panose="020B0502040204020203" pitchFamily="34" charset="0"/>
              </a:rPr>
              <a:t>Izdevumi uz vienu mājsaimniecības locekli </a:t>
            </a:r>
            <a:r>
              <a:rPr lang="lv-LV" sz="3200" b="1" cap="all" dirty="0">
                <a:solidFill>
                  <a:srgbClr val="228B9D"/>
                </a:solidFill>
                <a:latin typeface="Segoe UI Light" panose="020B0502040204020203" pitchFamily="34" charset="0"/>
                <a:ea typeface="+mn-ea"/>
                <a:cs typeface="Segoe UI" panose="020B0502040204020203" pitchFamily="34" charset="0"/>
              </a:rPr>
              <a:t>atpūtai un kultūrai</a:t>
            </a:r>
            <a:r>
              <a:rPr lang="lv-LV" sz="3200" cap="all" dirty="0">
                <a:solidFill>
                  <a:srgbClr val="228B9D"/>
                </a:solidFill>
                <a:latin typeface="Segoe UI Light" panose="020B0502040204020203" pitchFamily="34" charset="0"/>
                <a:ea typeface="+mn-ea"/>
                <a:cs typeface="Segoe UI" panose="020B0502040204020203" pitchFamily="34" charset="0"/>
              </a:rPr>
              <a:t>, </a:t>
            </a:r>
            <a:r>
              <a:rPr lang="lv-LV" sz="3200" cap="all" dirty="0" err="1">
                <a:solidFill>
                  <a:srgbClr val="228B9D"/>
                </a:solidFill>
                <a:latin typeface="Segoe UI Light" panose="020B0502040204020203" pitchFamily="34" charset="0"/>
                <a:ea typeface="+mn-ea"/>
                <a:cs typeface="Segoe UI" panose="020B0502040204020203" pitchFamily="34" charset="0"/>
              </a:rPr>
              <a:t>euro</a:t>
            </a:r>
            <a:endParaRPr lang="lv-LV" sz="3200" cap="all" dirty="0">
              <a:solidFill>
                <a:srgbClr val="228B9D"/>
              </a:solidFill>
              <a:latin typeface="Segoe UI Light" panose="020B0502040204020203" pitchFamily="34" charset="0"/>
              <a:ea typeface="+mn-ea"/>
              <a:cs typeface="Segoe UI" panose="020B0502040204020203" pitchFamily="34" charset="0"/>
            </a:endParaRPr>
          </a:p>
        </p:txBody>
      </p:sp>
      <p:graphicFrame>
        <p:nvGraphicFramePr>
          <p:cNvPr id="6" name="Content Placeholder 5">
            <a:extLst>
              <a:ext uri="{FF2B5EF4-FFF2-40B4-BE49-F238E27FC236}">
                <a16:creationId xmlns:a16="http://schemas.microsoft.com/office/drawing/2014/main" id="{DA3A1695-0F99-44DF-895C-49FC36FB274D}"/>
              </a:ext>
            </a:extLst>
          </p:cNvPr>
          <p:cNvGraphicFramePr>
            <a:graphicFrameLocks noGrp="1"/>
          </p:cNvGraphicFramePr>
          <p:nvPr>
            <p:ph idx="1"/>
          </p:nvPr>
        </p:nvGraphicFramePr>
        <p:xfrm>
          <a:off x="405063" y="1690688"/>
          <a:ext cx="4981074" cy="448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CC28C21-2167-49BE-A2D5-A270C33BBBAD}"/>
              </a:ext>
            </a:extLst>
          </p:cNvPr>
          <p:cNvSpPr txBox="1"/>
          <p:nvPr/>
        </p:nvSpPr>
        <p:spPr>
          <a:xfrm>
            <a:off x="5582653" y="1147813"/>
            <a:ext cx="5989320" cy="2031325"/>
          </a:xfrm>
          <a:prstGeom prst="rect">
            <a:avLst/>
          </a:prstGeom>
          <a:noFill/>
        </p:spPr>
        <p:txBody>
          <a:bodyPr wrap="square" rtlCol="0">
            <a:spAutoFit/>
          </a:bodyPr>
          <a:lstStyle/>
          <a:p>
            <a:r>
              <a:rPr lang="lv-LV" dirty="0"/>
              <a:t>+ 2010. – 2019. mājsaimniecību izdevumi atpūtai un kultūrai ir dubultojušies visās </a:t>
            </a:r>
            <a:r>
              <a:rPr lang="lv-LV" dirty="0" err="1"/>
              <a:t>kvintilēs</a:t>
            </a:r>
            <a:r>
              <a:rPr lang="lv-LV" dirty="0"/>
              <a:t>, kas liecina par labklājības pieaugumu valstī.</a:t>
            </a:r>
          </a:p>
          <a:p>
            <a:endParaRPr lang="lv-LV" dirty="0"/>
          </a:p>
          <a:p>
            <a:r>
              <a:rPr lang="lv-LV" dirty="0"/>
              <a:t>- Vēl aizvien ir ievērojamas atšķirības starp trūcīgākajiem 20% sabiedrības (13.54 </a:t>
            </a:r>
            <a:r>
              <a:rPr lang="lv-LV" dirty="0" err="1"/>
              <a:t>eur</a:t>
            </a:r>
            <a:r>
              <a:rPr lang="lv-LV" dirty="0"/>
              <a:t>) un turīgākajiem 20% sabiedrības (78.23 </a:t>
            </a:r>
            <a:r>
              <a:rPr lang="lv-LV" dirty="0" err="1"/>
              <a:t>eur</a:t>
            </a:r>
            <a:r>
              <a:rPr lang="lv-LV" dirty="0"/>
              <a:t>), kas liecina par sociālo nevienlīdzību</a:t>
            </a:r>
          </a:p>
        </p:txBody>
      </p:sp>
      <p:graphicFrame>
        <p:nvGraphicFramePr>
          <p:cNvPr id="10" name="Chart 9">
            <a:extLst>
              <a:ext uri="{FF2B5EF4-FFF2-40B4-BE49-F238E27FC236}">
                <a16:creationId xmlns:a16="http://schemas.microsoft.com/office/drawing/2014/main" id="{B15624B3-4B86-4EF9-97A2-D37DED9436BC}"/>
              </a:ext>
            </a:extLst>
          </p:cNvPr>
          <p:cNvGraphicFramePr/>
          <p:nvPr/>
        </p:nvGraphicFramePr>
        <p:xfrm>
          <a:off x="5832909" y="3429001"/>
          <a:ext cx="3936733" cy="328943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A521345-9848-40AC-BBC9-E76C188F5C94}"/>
              </a:ext>
            </a:extLst>
          </p:cNvPr>
          <p:cNvSpPr txBox="1"/>
          <p:nvPr/>
        </p:nvSpPr>
        <p:spPr>
          <a:xfrm>
            <a:off x="8999620" y="3349592"/>
            <a:ext cx="3041583" cy="3139321"/>
          </a:xfrm>
          <a:prstGeom prst="rect">
            <a:avLst/>
          </a:prstGeom>
          <a:noFill/>
        </p:spPr>
        <p:txBody>
          <a:bodyPr wrap="square" rtlCol="0">
            <a:spAutoFit/>
          </a:bodyPr>
          <a:lstStyle/>
          <a:p>
            <a:r>
              <a:rPr lang="lv-LV" dirty="0"/>
              <a:t>No kopējiem mājsaimniecību izdevumiem atpūtai un kultūrai 7% tērē trūcīgākie 20% sabiedrības, savukārt 43% tērē turīgākā sabiedrības daļa. </a:t>
            </a:r>
          </a:p>
          <a:p>
            <a:endParaRPr lang="lv-LV" dirty="0"/>
          </a:p>
          <a:p>
            <a:r>
              <a:rPr lang="lv-LV" b="1" dirty="0"/>
              <a:t>Samazinot PVN atpūtas un kultūras pasākumiem, gandrīz puse jeb 43% no ieguvuma būs turīgākajiem 20%  sabiedrības</a:t>
            </a:r>
          </a:p>
        </p:txBody>
      </p:sp>
      <p:sp>
        <p:nvSpPr>
          <p:cNvPr id="12" name="TextBox 11">
            <a:extLst>
              <a:ext uri="{FF2B5EF4-FFF2-40B4-BE49-F238E27FC236}">
                <a16:creationId xmlns:a16="http://schemas.microsoft.com/office/drawing/2014/main" id="{7D89D05B-8829-4E85-A399-58A3DB986221}"/>
              </a:ext>
            </a:extLst>
          </p:cNvPr>
          <p:cNvSpPr txBox="1"/>
          <p:nvPr/>
        </p:nvSpPr>
        <p:spPr>
          <a:xfrm>
            <a:off x="223024" y="6133171"/>
            <a:ext cx="3836020" cy="307777"/>
          </a:xfrm>
          <a:prstGeom prst="rect">
            <a:avLst/>
          </a:prstGeom>
          <a:noFill/>
        </p:spPr>
        <p:txBody>
          <a:bodyPr wrap="square" rtlCol="0">
            <a:spAutoFit/>
          </a:bodyPr>
          <a:lstStyle/>
          <a:p>
            <a:r>
              <a:rPr lang="lv-LV" sz="1400" dirty="0"/>
              <a:t>Datu avots: CSB</a:t>
            </a:r>
          </a:p>
        </p:txBody>
      </p:sp>
    </p:spTree>
    <p:extLst>
      <p:ext uri="{BB962C8B-B14F-4D97-AF65-F5344CB8AC3E}">
        <p14:creationId xmlns:p14="http://schemas.microsoft.com/office/powerpoint/2010/main" val="29260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0C1A-0FF2-49BE-A8FD-EADFBDB658E7}"/>
              </a:ext>
            </a:extLst>
          </p:cNvPr>
          <p:cNvSpPr>
            <a:spLocks noGrp="1"/>
          </p:cNvSpPr>
          <p:nvPr>
            <p:ph type="title"/>
          </p:nvPr>
        </p:nvSpPr>
        <p:spPr/>
        <p:txBody>
          <a:bodyPr>
            <a:normAutofit/>
          </a:bodyPr>
          <a:lstStyle/>
          <a:p>
            <a:r>
              <a:rPr lang="lv-LV" sz="3200" cap="all" dirty="0">
                <a:solidFill>
                  <a:srgbClr val="228B9D"/>
                </a:solidFill>
                <a:latin typeface="Segoe UI Light" panose="020B0502040204020203" pitchFamily="34" charset="0"/>
                <a:ea typeface="+mn-ea"/>
                <a:cs typeface="Segoe UI" panose="020B0502040204020203" pitchFamily="34" charset="0"/>
              </a:rPr>
              <a:t>Izdevumi uz vienu mājsaimniecības locekli </a:t>
            </a:r>
            <a:r>
              <a:rPr lang="lv-LV" sz="3200" b="1" cap="all" dirty="0">
                <a:solidFill>
                  <a:srgbClr val="228B9D"/>
                </a:solidFill>
                <a:latin typeface="Segoe UI Light" panose="020B0502040204020203" pitchFamily="34" charset="0"/>
                <a:ea typeface="+mn-ea"/>
                <a:cs typeface="Segoe UI" panose="020B0502040204020203" pitchFamily="34" charset="0"/>
              </a:rPr>
              <a:t>pārtikai un bezalkoholiskajiem dzērieniem</a:t>
            </a:r>
            <a:r>
              <a:rPr lang="lv-LV" sz="3200" cap="all" dirty="0">
                <a:solidFill>
                  <a:srgbClr val="228B9D"/>
                </a:solidFill>
                <a:latin typeface="Segoe UI Light" panose="020B0502040204020203" pitchFamily="34" charset="0"/>
                <a:ea typeface="+mn-ea"/>
                <a:cs typeface="Segoe UI" panose="020B0502040204020203" pitchFamily="34" charset="0"/>
              </a:rPr>
              <a:t>, </a:t>
            </a:r>
            <a:r>
              <a:rPr lang="lv-LV" sz="3200" cap="all" dirty="0" err="1">
                <a:solidFill>
                  <a:srgbClr val="228B9D"/>
                </a:solidFill>
                <a:latin typeface="Segoe UI Light" panose="020B0502040204020203" pitchFamily="34" charset="0"/>
                <a:ea typeface="+mn-ea"/>
                <a:cs typeface="Segoe UI" panose="020B0502040204020203" pitchFamily="34" charset="0"/>
              </a:rPr>
              <a:t>euro</a:t>
            </a:r>
            <a:endParaRPr lang="lv-LV" sz="3200" cap="all" dirty="0">
              <a:solidFill>
                <a:srgbClr val="228B9D"/>
              </a:solidFill>
              <a:latin typeface="Segoe UI Light" panose="020B0502040204020203" pitchFamily="34" charset="0"/>
              <a:ea typeface="+mn-ea"/>
              <a:cs typeface="Segoe UI" panose="020B0502040204020203" pitchFamily="34" charset="0"/>
            </a:endParaRPr>
          </a:p>
        </p:txBody>
      </p:sp>
      <p:graphicFrame>
        <p:nvGraphicFramePr>
          <p:cNvPr id="6" name="Content Placeholder 5">
            <a:extLst>
              <a:ext uri="{FF2B5EF4-FFF2-40B4-BE49-F238E27FC236}">
                <a16:creationId xmlns:a16="http://schemas.microsoft.com/office/drawing/2014/main" id="{DA3A1695-0F99-44DF-895C-49FC36FB274D}"/>
              </a:ext>
            </a:extLst>
          </p:cNvPr>
          <p:cNvGraphicFramePr>
            <a:graphicFrameLocks noGrp="1"/>
          </p:cNvGraphicFramePr>
          <p:nvPr>
            <p:ph idx="1"/>
          </p:nvPr>
        </p:nvGraphicFramePr>
        <p:xfrm>
          <a:off x="405063" y="1690688"/>
          <a:ext cx="4981074" cy="448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CC28C21-2167-49BE-A2D5-A270C33BBBAD}"/>
              </a:ext>
            </a:extLst>
          </p:cNvPr>
          <p:cNvSpPr txBox="1"/>
          <p:nvPr/>
        </p:nvSpPr>
        <p:spPr>
          <a:xfrm>
            <a:off x="5678906" y="1504478"/>
            <a:ext cx="5989320" cy="2031325"/>
          </a:xfrm>
          <a:prstGeom prst="rect">
            <a:avLst/>
          </a:prstGeom>
          <a:noFill/>
        </p:spPr>
        <p:txBody>
          <a:bodyPr wrap="square" rtlCol="0">
            <a:spAutoFit/>
          </a:bodyPr>
          <a:lstStyle/>
          <a:p>
            <a:r>
              <a:rPr lang="lv-LV" dirty="0"/>
              <a:t>+ 2010. – 2019. mājsaimniecību izdevumi pārtikai un bezalkoholiskajiem dzērieniem ir pieauguši visās </a:t>
            </a:r>
            <a:r>
              <a:rPr lang="lv-LV" dirty="0" err="1"/>
              <a:t>kvintilēs</a:t>
            </a:r>
            <a:r>
              <a:rPr lang="lv-LV" dirty="0"/>
              <a:t>, kas liecina par labklājības pieaugumu valstī.</a:t>
            </a:r>
          </a:p>
          <a:p>
            <a:endParaRPr lang="lv-LV" dirty="0"/>
          </a:p>
          <a:p>
            <a:r>
              <a:rPr lang="lv-LV" dirty="0"/>
              <a:t>- Ir vērojamas atšķirības starp trūcīgākajiem 20% sabiedrības (74.29 </a:t>
            </a:r>
            <a:r>
              <a:rPr lang="lv-LV" dirty="0" err="1"/>
              <a:t>eur</a:t>
            </a:r>
            <a:r>
              <a:rPr lang="lv-LV" dirty="0"/>
              <a:t>) un turīgākajiem 20% sabiedrības (129.15 </a:t>
            </a:r>
            <a:r>
              <a:rPr lang="lv-LV" dirty="0" err="1"/>
              <a:t>eur</a:t>
            </a:r>
            <a:r>
              <a:rPr lang="lv-LV" dirty="0"/>
              <a:t>), kas liecina par sociālo nevienlīdzību</a:t>
            </a:r>
          </a:p>
        </p:txBody>
      </p:sp>
      <p:graphicFrame>
        <p:nvGraphicFramePr>
          <p:cNvPr id="10" name="Chart 9">
            <a:extLst>
              <a:ext uri="{FF2B5EF4-FFF2-40B4-BE49-F238E27FC236}">
                <a16:creationId xmlns:a16="http://schemas.microsoft.com/office/drawing/2014/main" id="{B15624B3-4B86-4EF9-97A2-D37DED9436BC}"/>
              </a:ext>
            </a:extLst>
          </p:cNvPr>
          <p:cNvGraphicFramePr/>
          <p:nvPr/>
        </p:nvGraphicFramePr>
        <p:xfrm>
          <a:off x="5832909" y="3429001"/>
          <a:ext cx="3936733" cy="328943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A521345-9848-40AC-BBC9-E76C188F5C94}"/>
              </a:ext>
            </a:extLst>
          </p:cNvPr>
          <p:cNvSpPr txBox="1"/>
          <p:nvPr/>
        </p:nvSpPr>
        <p:spPr>
          <a:xfrm>
            <a:off x="8999620" y="3349592"/>
            <a:ext cx="3041583" cy="3139321"/>
          </a:xfrm>
          <a:prstGeom prst="rect">
            <a:avLst/>
          </a:prstGeom>
          <a:noFill/>
        </p:spPr>
        <p:txBody>
          <a:bodyPr wrap="square" rtlCol="0">
            <a:spAutoFit/>
          </a:bodyPr>
          <a:lstStyle/>
          <a:p>
            <a:r>
              <a:rPr lang="lv-LV" dirty="0"/>
              <a:t>No kopējiem mājsaimniecību izdevumiem pārtikai un bezalkoholiskajiem dzērieniem 15% tērē trūcīgākie 20% sabiedrības, savukārt 26% tērē turīgākā sabiedrības daļa. </a:t>
            </a:r>
          </a:p>
          <a:p>
            <a:endParaRPr lang="lv-LV" dirty="0"/>
          </a:p>
          <a:p>
            <a:r>
              <a:rPr lang="lv-LV" b="1" dirty="0"/>
              <a:t>Samazinot PVN pārtikai un bezalkoholiskajiem dzērieniem, ieguvums būs līdzsvarotāks visai sabiedrībai.</a:t>
            </a:r>
          </a:p>
        </p:txBody>
      </p:sp>
      <p:sp>
        <p:nvSpPr>
          <p:cNvPr id="8" name="TextBox 7">
            <a:extLst>
              <a:ext uri="{FF2B5EF4-FFF2-40B4-BE49-F238E27FC236}">
                <a16:creationId xmlns:a16="http://schemas.microsoft.com/office/drawing/2014/main" id="{CF834871-B92C-4EB3-9D5F-44C4613E755E}"/>
              </a:ext>
            </a:extLst>
          </p:cNvPr>
          <p:cNvSpPr txBox="1"/>
          <p:nvPr/>
        </p:nvSpPr>
        <p:spPr>
          <a:xfrm>
            <a:off x="223024" y="6133171"/>
            <a:ext cx="3836020" cy="307777"/>
          </a:xfrm>
          <a:prstGeom prst="rect">
            <a:avLst/>
          </a:prstGeom>
          <a:noFill/>
        </p:spPr>
        <p:txBody>
          <a:bodyPr wrap="square" rtlCol="0">
            <a:spAutoFit/>
          </a:bodyPr>
          <a:lstStyle/>
          <a:p>
            <a:r>
              <a:rPr lang="lv-LV" sz="1400" dirty="0"/>
              <a:t>Datu avots: CSB</a:t>
            </a:r>
          </a:p>
        </p:txBody>
      </p:sp>
    </p:spTree>
    <p:extLst>
      <p:ext uri="{BB962C8B-B14F-4D97-AF65-F5344CB8AC3E}">
        <p14:creationId xmlns:p14="http://schemas.microsoft.com/office/powerpoint/2010/main" val="314291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0C1A-0FF2-49BE-A8FD-EADFBDB658E7}"/>
              </a:ext>
            </a:extLst>
          </p:cNvPr>
          <p:cNvSpPr>
            <a:spLocks noGrp="1"/>
          </p:cNvSpPr>
          <p:nvPr>
            <p:ph type="title"/>
          </p:nvPr>
        </p:nvSpPr>
        <p:spPr/>
        <p:txBody>
          <a:bodyPr>
            <a:normAutofit/>
          </a:bodyPr>
          <a:lstStyle/>
          <a:p>
            <a:r>
              <a:rPr lang="lv-LV" sz="3200" cap="all" dirty="0">
                <a:solidFill>
                  <a:srgbClr val="228B9D"/>
                </a:solidFill>
                <a:latin typeface="Segoe UI Light" panose="020B0502040204020203" pitchFamily="34" charset="0"/>
                <a:ea typeface="+mn-ea"/>
                <a:cs typeface="Segoe UI" panose="020B0502040204020203" pitchFamily="34" charset="0"/>
              </a:rPr>
              <a:t>Izdevumi uz vienu mājsaimniecības locekli </a:t>
            </a:r>
            <a:r>
              <a:rPr lang="lv-LV" sz="3200" b="1" cap="all" dirty="0">
                <a:solidFill>
                  <a:srgbClr val="228B9D"/>
                </a:solidFill>
                <a:latin typeface="Segoe UI Light" panose="020B0502040204020203" pitchFamily="34" charset="0"/>
                <a:ea typeface="+mn-ea"/>
                <a:cs typeface="Segoe UI" panose="020B0502040204020203" pitchFamily="34" charset="0"/>
              </a:rPr>
              <a:t>Restorāniem un viesnīcām</a:t>
            </a:r>
            <a:r>
              <a:rPr lang="lv-LV" sz="3200" cap="all" dirty="0">
                <a:solidFill>
                  <a:srgbClr val="228B9D"/>
                </a:solidFill>
                <a:latin typeface="Segoe UI Light" panose="020B0502040204020203" pitchFamily="34" charset="0"/>
                <a:ea typeface="+mn-ea"/>
                <a:cs typeface="Segoe UI" panose="020B0502040204020203" pitchFamily="34" charset="0"/>
              </a:rPr>
              <a:t>, </a:t>
            </a:r>
            <a:r>
              <a:rPr lang="lv-LV" sz="3200" cap="all" dirty="0" err="1">
                <a:solidFill>
                  <a:srgbClr val="228B9D"/>
                </a:solidFill>
                <a:latin typeface="Segoe UI Light" panose="020B0502040204020203" pitchFamily="34" charset="0"/>
                <a:ea typeface="+mn-ea"/>
                <a:cs typeface="Segoe UI" panose="020B0502040204020203" pitchFamily="34" charset="0"/>
              </a:rPr>
              <a:t>euro</a:t>
            </a:r>
            <a:endParaRPr lang="lv-LV" sz="3200" cap="all" dirty="0">
              <a:solidFill>
                <a:srgbClr val="228B9D"/>
              </a:solidFill>
              <a:latin typeface="Segoe UI Light" panose="020B0502040204020203" pitchFamily="34" charset="0"/>
              <a:ea typeface="+mn-ea"/>
              <a:cs typeface="Segoe UI" panose="020B0502040204020203" pitchFamily="34" charset="0"/>
            </a:endParaRPr>
          </a:p>
        </p:txBody>
      </p:sp>
      <p:graphicFrame>
        <p:nvGraphicFramePr>
          <p:cNvPr id="6" name="Content Placeholder 5">
            <a:extLst>
              <a:ext uri="{FF2B5EF4-FFF2-40B4-BE49-F238E27FC236}">
                <a16:creationId xmlns:a16="http://schemas.microsoft.com/office/drawing/2014/main" id="{DA3A1695-0F99-44DF-895C-49FC36FB274D}"/>
              </a:ext>
            </a:extLst>
          </p:cNvPr>
          <p:cNvGraphicFramePr>
            <a:graphicFrameLocks noGrp="1"/>
          </p:cNvGraphicFramePr>
          <p:nvPr>
            <p:ph idx="1"/>
          </p:nvPr>
        </p:nvGraphicFramePr>
        <p:xfrm>
          <a:off x="405063" y="1690688"/>
          <a:ext cx="4981074" cy="448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CC28C21-2167-49BE-A2D5-A270C33BBBAD}"/>
              </a:ext>
            </a:extLst>
          </p:cNvPr>
          <p:cNvSpPr txBox="1"/>
          <p:nvPr/>
        </p:nvSpPr>
        <p:spPr>
          <a:xfrm>
            <a:off x="5678906" y="1504478"/>
            <a:ext cx="5989320" cy="2031325"/>
          </a:xfrm>
          <a:prstGeom prst="rect">
            <a:avLst/>
          </a:prstGeom>
          <a:noFill/>
        </p:spPr>
        <p:txBody>
          <a:bodyPr wrap="square" rtlCol="0">
            <a:spAutoFit/>
          </a:bodyPr>
          <a:lstStyle/>
          <a:p>
            <a:r>
              <a:rPr lang="lv-LV" dirty="0"/>
              <a:t>+ 2010. – 2019. mājsaimniecību izdevumi restorāniem un viesnīcām ir pieauguši visās </a:t>
            </a:r>
            <a:r>
              <a:rPr lang="lv-LV" dirty="0" err="1"/>
              <a:t>kvintilēs</a:t>
            </a:r>
            <a:r>
              <a:rPr lang="lv-LV" dirty="0"/>
              <a:t>, </a:t>
            </a:r>
            <a:r>
              <a:rPr lang="lv-LV" dirty="0" err="1"/>
              <a:t>piekam</a:t>
            </a:r>
            <a:r>
              <a:rPr lang="lv-LV" dirty="0"/>
              <a:t> straujāk tieši turīgākai sabiedrības daļai.</a:t>
            </a:r>
          </a:p>
          <a:p>
            <a:endParaRPr lang="lv-LV" dirty="0"/>
          </a:p>
          <a:p>
            <a:r>
              <a:rPr lang="lv-LV" dirty="0"/>
              <a:t>- Ir vērojamas atšķirības starp trūcīgākajiem 20% sabiedrības (6.97 </a:t>
            </a:r>
            <a:r>
              <a:rPr lang="lv-LV" dirty="0" err="1"/>
              <a:t>eur</a:t>
            </a:r>
            <a:r>
              <a:rPr lang="lv-LV" dirty="0"/>
              <a:t>) un turīgākajiem 20% sabiedrības (62.15 </a:t>
            </a:r>
            <a:r>
              <a:rPr lang="lv-LV" dirty="0" err="1"/>
              <a:t>eur</a:t>
            </a:r>
            <a:r>
              <a:rPr lang="lv-LV" dirty="0"/>
              <a:t>), kas liecina par sociālo nevienlīdzību</a:t>
            </a:r>
          </a:p>
        </p:txBody>
      </p:sp>
      <p:graphicFrame>
        <p:nvGraphicFramePr>
          <p:cNvPr id="10" name="Chart 9">
            <a:extLst>
              <a:ext uri="{FF2B5EF4-FFF2-40B4-BE49-F238E27FC236}">
                <a16:creationId xmlns:a16="http://schemas.microsoft.com/office/drawing/2014/main" id="{B15624B3-4B86-4EF9-97A2-D37DED9436BC}"/>
              </a:ext>
            </a:extLst>
          </p:cNvPr>
          <p:cNvGraphicFramePr/>
          <p:nvPr/>
        </p:nvGraphicFramePr>
        <p:xfrm>
          <a:off x="5411391" y="3431175"/>
          <a:ext cx="3936733" cy="328943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A521345-9848-40AC-BBC9-E76C188F5C94}"/>
              </a:ext>
            </a:extLst>
          </p:cNvPr>
          <p:cNvSpPr txBox="1"/>
          <p:nvPr/>
        </p:nvSpPr>
        <p:spPr>
          <a:xfrm>
            <a:off x="8999620" y="3349592"/>
            <a:ext cx="3041583" cy="2862322"/>
          </a:xfrm>
          <a:prstGeom prst="rect">
            <a:avLst/>
          </a:prstGeom>
          <a:noFill/>
        </p:spPr>
        <p:txBody>
          <a:bodyPr wrap="square" rtlCol="0">
            <a:spAutoFit/>
          </a:bodyPr>
          <a:lstStyle/>
          <a:p>
            <a:r>
              <a:rPr lang="lv-LV" dirty="0"/>
              <a:t>No kopējiem mājsaimniecību izdevumiem restorāniem un viesnīcām 6% tērē trūcīgākie 20% sabiedrības, savukārt 51% tērē turīgākā sabiedrības daļa. </a:t>
            </a:r>
          </a:p>
          <a:p>
            <a:endParaRPr lang="lv-LV" dirty="0"/>
          </a:p>
          <a:p>
            <a:r>
              <a:rPr lang="lv-LV" b="1" dirty="0"/>
              <a:t>Samazinot PVN restorāniem un viesnīcām, pārliecinoši lielākais ieguvums būs turīgākajiem 20% sabiedrības.</a:t>
            </a:r>
          </a:p>
        </p:txBody>
      </p:sp>
      <p:sp>
        <p:nvSpPr>
          <p:cNvPr id="8" name="TextBox 7">
            <a:extLst>
              <a:ext uri="{FF2B5EF4-FFF2-40B4-BE49-F238E27FC236}">
                <a16:creationId xmlns:a16="http://schemas.microsoft.com/office/drawing/2014/main" id="{CF834871-B92C-4EB3-9D5F-44C4613E755E}"/>
              </a:ext>
            </a:extLst>
          </p:cNvPr>
          <p:cNvSpPr txBox="1"/>
          <p:nvPr/>
        </p:nvSpPr>
        <p:spPr>
          <a:xfrm>
            <a:off x="223024" y="6133171"/>
            <a:ext cx="3836020" cy="307777"/>
          </a:xfrm>
          <a:prstGeom prst="rect">
            <a:avLst/>
          </a:prstGeom>
          <a:noFill/>
        </p:spPr>
        <p:txBody>
          <a:bodyPr wrap="square" rtlCol="0">
            <a:spAutoFit/>
          </a:bodyPr>
          <a:lstStyle/>
          <a:p>
            <a:r>
              <a:rPr lang="lv-LV" sz="1400" dirty="0"/>
              <a:t>Datu avots: CSB</a:t>
            </a:r>
          </a:p>
        </p:txBody>
      </p:sp>
    </p:spTree>
    <p:extLst>
      <p:ext uri="{BB962C8B-B14F-4D97-AF65-F5344CB8AC3E}">
        <p14:creationId xmlns:p14="http://schemas.microsoft.com/office/powerpoint/2010/main" val="368890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0C1A-0FF2-49BE-A8FD-EADFBDB658E7}"/>
              </a:ext>
            </a:extLst>
          </p:cNvPr>
          <p:cNvSpPr>
            <a:spLocks noGrp="1"/>
          </p:cNvSpPr>
          <p:nvPr>
            <p:ph type="title"/>
          </p:nvPr>
        </p:nvSpPr>
        <p:spPr/>
        <p:txBody>
          <a:bodyPr>
            <a:normAutofit fontScale="90000"/>
          </a:bodyPr>
          <a:lstStyle/>
          <a:p>
            <a:r>
              <a:rPr lang="lv-LV" sz="3200" cap="all" dirty="0">
                <a:solidFill>
                  <a:srgbClr val="228B9D"/>
                </a:solidFill>
                <a:latin typeface="Segoe UI Light" panose="020B0502040204020203" pitchFamily="34" charset="0"/>
                <a:ea typeface="+mn-ea"/>
                <a:cs typeface="Segoe UI" panose="020B0502040204020203" pitchFamily="34" charset="0"/>
              </a:rPr>
              <a:t>Izdevumi uz vienu mājsaimniecības locekli </a:t>
            </a:r>
            <a:r>
              <a:rPr lang="nl-NL" sz="3200" b="1" cap="all" dirty="0">
                <a:solidFill>
                  <a:srgbClr val="228B9D"/>
                </a:solidFill>
                <a:latin typeface="Segoe UI Light" panose="020B0502040204020203" pitchFamily="34" charset="0"/>
                <a:ea typeface="+mn-ea"/>
                <a:cs typeface="Segoe UI" panose="020B0502040204020203" pitchFamily="34" charset="0"/>
              </a:rPr>
              <a:t>Mājokli</a:t>
            </a:r>
            <a:r>
              <a:rPr lang="lv-LV" sz="3200" b="1" cap="all" dirty="0">
                <a:solidFill>
                  <a:srgbClr val="228B9D"/>
                </a:solidFill>
                <a:latin typeface="Segoe UI Light" panose="020B0502040204020203" pitchFamily="34" charset="0"/>
                <a:ea typeface="+mn-ea"/>
                <a:cs typeface="Segoe UI" panose="020B0502040204020203" pitchFamily="34" charset="0"/>
              </a:rPr>
              <a:t>m</a:t>
            </a:r>
            <a:r>
              <a:rPr lang="nl-NL" sz="3200" b="1" cap="all" dirty="0">
                <a:solidFill>
                  <a:srgbClr val="228B9D"/>
                </a:solidFill>
                <a:latin typeface="Segoe UI Light" panose="020B0502040204020203" pitchFamily="34" charset="0"/>
                <a:ea typeface="+mn-ea"/>
                <a:cs typeface="Segoe UI" panose="020B0502040204020203" pitchFamily="34" charset="0"/>
              </a:rPr>
              <a:t>, ūden</a:t>
            </a:r>
            <a:r>
              <a:rPr lang="lv-LV" sz="3200" b="1" cap="all" dirty="0" err="1">
                <a:solidFill>
                  <a:srgbClr val="228B9D"/>
                </a:solidFill>
                <a:latin typeface="Segoe UI Light" panose="020B0502040204020203" pitchFamily="34" charset="0"/>
                <a:ea typeface="+mn-ea"/>
                <a:cs typeface="Segoe UI" panose="020B0502040204020203" pitchFamily="34" charset="0"/>
              </a:rPr>
              <a:t>im</a:t>
            </a:r>
            <a:r>
              <a:rPr lang="nl-NL" sz="3200" b="1" cap="all" dirty="0">
                <a:solidFill>
                  <a:srgbClr val="228B9D"/>
                </a:solidFill>
                <a:latin typeface="Segoe UI Light" panose="020B0502040204020203" pitchFamily="34" charset="0"/>
                <a:ea typeface="+mn-ea"/>
                <a:cs typeface="Segoe UI" panose="020B0502040204020203" pitchFamily="34" charset="0"/>
              </a:rPr>
              <a:t>, elektroenerģija</a:t>
            </a:r>
            <a:r>
              <a:rPr lang="lv-LV" sz="3200" b="1" cap="all" dirty="0">
                <a:solidFill>
                  <a:srgbClr val="228B9D"/>
                </a:solidFill>
                <a:latin typeface="Segoe UI Light" panose="020B0502040204020203" pitchFamily="34" charset="0"/>
                <a:ea typeface="+mn-ea"/>
                <a:cs typeface="Segoe UI" panose="020B0502040204020203" pitchFamily="34" charset="0"/>
              </a:rPr>
              <a:t>i</a:t>
            </a:r>
            <a:r>
              <a:rPr lang="nl-NL" sz="3200" b="1" cap="all" dirty="0">
                <a:solidFill>
                  <a:srgbClr val="228B9D"/>
                </a:solidFill>
                <a:latin typeface="Segoe UI Light" panose="020B0502040204020203" pitchFamily="34" charset="0"/>
                <a:ea typeface="+mn-ea"/>
                <a:cs typeface="Segoe UI" panose="020B0502040204020203" pitchFamily="34" charset="0"/>
              </a:rPr>
              <a:t>, gāze</a:t>
            </a:r>
            <a:r>
              <a:rPr lang="lv-LV" sz="3200" b="1" cap="all" dirty="0">
                <a:solidFill>
                  <a:srgbClr val="228B9D"/>
                </a:solidFill>
                <a:latin typeface="Segoe UI Light" panose="020B0502040204020203" pitchFamily="34" charset="0"/>
                <a:ea typeface="+mn-ea"/>
                <a:cs typeface="Segoe UI" panose="020B0502040204020203" pitchFamily="34" charset="0"/>
              </a:rPr>
              <a:t>i</a:t>
            </a:r>
            <a:r>
              <a:rPr lang="nl-NL" sz="3200" b="1" cap="all" dirty="0">
                <a:solidFill>
                  <a:srgbClr val="228B9D"/>
                </a:solidFill>
                <a:latin typeface="Segoe UI Light" panose="020B0502040204020203" pitchFamily="34" charset="0"/>
                <a:ea typeface="+mn-ea"/>
                <a:cs typeface="Segoe UI" panose="020B0502040204020203" pitchFamily="34" charset="0"/>
              </a:rPr>
              <a:t> un cit</a:t>
            </a:r>
            <a:r>
              <a:rPr lang="lv-LV" sz="3200" b="1" cap="all" dirty="0" err="1">
                <a:solidFill>
                  <a:srgbClr val="228B9D"/>
                </a:solidFill>
                <a:latin typeface="Segoe UI Light" panose="020B0502040204020203" pitchFamily="34" charset="0"/>
                <a:ea typeface="+mn-ea"/>
                <a:cs typeface="Segoe UI" panose="020B0502040204020203" pitchFamily="34" charset="0"/>
              </a:rPr>
              <a:t>am</a:t>
            </a:r>
            <a:r>
              <a:rPr lang="nl-NL" sz="3200" b="1" cap="all" dirty="0">
                <a:solidFill>
                  <a:srgbClr val="228B9D"/>
                </a:solidFill>
                <a:latin typeface="Segoe UI Light" panose="020B0502040204020203" pitchFamily="34" charset="0"/>
                <a:ea typeface="+mn-ea"/>
                <a:cs typeface="Segoe UI" panose="020B0502040204020203" pitchFamily="34" charset="0"/>
              </a:rPr>
              <a:t> kurināma</a:t>
            </a:r>
            <a:r>
              <a:rPr lang="lv-LV" sz="3200" b="1" cap="all" dirty="0" err="1">
                <a:solidFill>
                  <a:srgbClr val="228B9D"/>
                </a:solidFill>
                <a:latin typeface="Segoe UI Light" panose="020B0502040204020203" pitchFamily="34" charset="0"/>
                <a:ea typeface="+mn-ea"/>
                <a:cs typeface="Segoe UI" panose="020B0502040204020203" pitchFamily="34" charset="0"/>
              </a:rPr>
              <a:t>jam</a:t>
            </a:r>
            <a:r>
              <a:rPr lang="lv-LV" sz="3200" cap="all" dirty="0">
                <a:solidFill>
                  <a:srgbClr val="228B9D"/>
                </a:solidFill>
                <a:latin typeface="Segoe UI Light" panose="020B0502040204020203" pitchFamily="34" charset="0"/>
                <a:ea typeface="+mn-ea"/>
                <a:cs typeface="Segoe UI" panose="020B0502040204020203" pitchFamily="34" charset="0"/>
              </a:rPr>
              <a:t>, </a:t>
            </a:r>
            <a:r>
              <a:rPr lang="lv-LV" sz="3200" cap="all" dirty="0" err="1">
                <a:solidFill>
                  <a:srgbClr val="228B9D"/>
                </a:solidFill>
                <a:latin typeface="Segoe UI Light" panose="020B0502040204020203" pitchFamily="34" charset="0"/>
                <a:ea typeface="+mn-ea"/>
                <a:cs typeface="Segoe UI" panose="020B0502040204020203" pitchFamily="34" charset="0"/>
              </a:rPr>
              <a:t>euro</a:t>
            </a:r>
            <a:endParaRPr lang="lv-LV" sz="3200" cap="all" dirty="0">
              <a:solidFill>
                <a:srgbClr val="228B9D"/>
              </a:solidFill>
              <a:latin typeface="Segoe UI Light" panose="020B0502040204020203" pitchFamily="34" charset="0"/>
              <a:ea typeface="+mn-ea"/>
              <a:cs typeface="Segoe UI" panose="020B0502040204020203" pitchFamily="34" charset="0"/>
            </a:endParaRPr>
          </a:p>
        </p:txBody>
      </p:sp>
      <p:graphicFrame>
        <p:nvGraphicFramePr>
          <p:cNvPr id="6" name="Content Placeholder 5">
            <a:extLst>
              <a:ext uri="{FF2B5EF4-FFF2-40B4-BE49-F238E27FC236}">
                <a16:creationId xmlns:a16="http://schemas.microsoft.com/office/drawing/2014/main" id="{DA3A1695-0F99-44DF-895C-49FC36FB274D}"/>
              </a:ext>
            </a:extLst>
          </p:cNvPr>
          <p:cNvGraphicFramePr>
            <a:graphicFrameLocks noGrp="1"/>
          </p:cNvGraphicFramePr>
          <p:nvPr>
            <p:ph idx="1"/>
          </p:nvPr>
        </p:nvGraphicFramePr>
        <p:xfrm>
          <a:off x="405063" y="1690688"/>
          <a:ext cx="4981074" cy="448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CC28C21-2167-49BE-A2D5-A270C33BBBAD}"/>
              </a:ext>
            </a:extLst>
          </p:cNvPr>
          <p:cNvSpPr txBox="1"/>
          <p:nvPr/>
        </p:nvSpPr>
        <p:spPr>
          <a:xfrm>
            <a:off x="5678906" y="1504478"/>
            <a:ext cx="5989320" cy="1477328"/>
          </a:xfrm>
          <a:prstGeom prst="rect">
            <a:avLst/>
          </a:prstGeom>
          <a:noFill/>
        </p:spPr>
        <p:txBody>
          <a:bodyPr wrap="square" rtlCol="0">
            <a:spAutoFit/>
          </a:bodyPr>
          <a:lstStyle/>
          <a:p>
            <a:r>
              <a:rPr lang="lv-LV" dirty="0"/>
              <a:t>+ 2010. – 2019. mājsaimniecību izdevumi restorāniem un viesnīcām ir pieauguši visās </a:t>
            </a:r>
            <a:r>
              <a:rPr lang="lv-LV" dirty="0" err="1"/>
              <a:t>kvintilēs</a:t>
            </a:r>
            <a:r>
              <a:rPr lang="lv-LV" dirty="0"/>
              <a:t>.</a:t>
            </a:r>
          </a:p>
          <a:p>
            <a:endParaRPr lang="lv-LV" dirty="0"/>
          </a:p>
          <a:p>
            <a:r>
              <a:rPr lang="lv-LV" dirty="0"/>
              <a:t>- Ir vērojamas atšķirības starp trūcīgākajiem 20% sabiedrības (42.59 </a:t>
            </a:r>
            <a:r>
              <a:rPr lang="lv-LV" dirty="0" err="1"/>
              <a:t>eur</a:t>
            </a:r>
            <a:r>
              <a:rPr lang="lv-LV" dirty="0"/>
              <a:t>) un turīgākajiem 20% sabiedrības (95.03 </a:t>
            </a:r>
            <a:r>
              <a:rPr lang="lv-LV" dirty="0" err="1"/>
              <a:t>eur</a:t>
            </a:r>
            <a:r>
              <a:rPr lang="lv-LV" dirty="0"/>
              <a:t>)</a:t>
            </a:r>
          </a:p>
        </p:txBody>
      </p:sp>
      <p:graphicFrame>
        <p:nvGraphicFramePr>
          <p:cNvPr id="10" name="Chart 9">
            <a:extLst>
              <a:ext uri="{FF2B5EF4-FFF2-40B4-BE49-F238E27FC236}">
                <a16:creationId xmlns:a16="http://schemas.microsoft.com/office/drawing/2014/main" id="{B15624B3-4B86-4EF9-97A2-D37DED9436BC}"/>
              </a:ext>
            </a:extLst>
          </p:cNvPr>
          <p:cNvGraphicFramePr/>
          <p:nvPr/>
        </p:nvGraphicFramePr>
        <p:xfrm>
          <a:off x="5411391" y="3431175"/>
          <a:ext cx="3936733" cy="328943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A521345-9848-40AC-BBC9-E76C188F5C94}"/>
              </a:ext>
            </a:extLst>
          </p:cNvPr>
          <p:cNvSpPr txBox="1"/>
          <p:nvPr/>
        </p:nvSpPr>
        <p:spPr>
          <a:xfrm>
            <a:off x="8306603" y="3027291"/>
            <a:ext cx="3744226" cy="3693319"/>
          </a:xfrm>
          <a:prstGeom prst="rect">
            <a:avLst/>
          </a:prstGeom>
          <a:noFill/>
        </p:spPr>
        <p:txBody>
          <a:bodyPr wrap="square" rtlCol="0">
            <a:spAutoFit/>
          </a:bodyPr>
          <a:lstStyle/>
          <a:p>
            <a:r>
              <a:rPr lang="lv-LV" dirty="0"/>
              <a:t>No kopējiem mājsaimniecību izdevumiem energoresursiem un ūdenim 14% tērē trūcīgākie 20% sabiedrības, savukārt 30% tērē turīgākā sabiedrības daļa. </a:t>
            </a:r>
          </a:p>
          <a:p>
            <a:endParaRPr lang="lv-LV" dirty="0"/>
          </a:p>
          <a:p>
            <a:r>
              <a:rPr lang="lv-LV" b="1" dirty="0"/>
              <a:t>Sniedzot atbalstu energoresursu cenu pieauguma kompensēšanai mājsaimniecībām, </a:t>
            </a:r>
            <a:r>
              <a:rPr lang="lv-LV" b="1" dirty="0" err="1"/>
              <a:t>euro</a:t>
            </a:r>
            <a:r>
              <a:rPr lang="lv-LV" b="1" dirty="0"/>
              <a:t> ziņā lielāks ieguvums būs turīgākajiem 20% sabiedrības, taču % no kopējiem m/s izdevumiem vairāk iegūs trūcīgākās sabiedrības daļas.</a:t>
            </a:r>
          </a:p>
        </p:txBody>
      </p:sp>
      <p:sp>
        <p:nvSpPr>
          <p:cNvPr id="8" name="TextBox 7">
            <a:extLst>
              <a:ext uri="{FF2B5EF4-FFF2-40B4-BE49-F238E27FC236}">
                <a16:creationId xmlns:a16="http://schemas.microsoft.com/office/drawing/2014/main" id="{CF834871-B92C-4EB3-9D5F-44C4613E755E}"/>
              </a:ext>
            </a:extLst>
          </p:cNvPr>
          <p:cNvSpPr txBox="1"/>
          <p:nvPr/>
        </p:nvSpPr>
        <p:spPr>
          <a:xfrm>
            <a:off x="223024" y="6133171"/>
            <a:ext cx="3836020" cy="307777"/>
          </a:xfrm>
          <a:prstGeom prst="rect">
            <a:avLst/>
          </a:prstGeom>
          <a:noFill/>
        </p:spPr>
        <p:txBody>
          <a:bodyPr wrap="square" rtlCol="0">
            <a:spAutoFit/>
          </a:bodyPr>
          <a:lstStyle/>
          <a:p>
            <a:r>
              <a:rPr lang="lv-LV" sz="1400" dirty="0"/>
              <a:t>Datu avots: CSB</a:t>
            </a:r>
          </a:p>
        </p:txBody>
      </p:sp>
    </p:spTree>
    <p:extLst>
      <p:ext uri="{BB962C8B-B14F-4D97-AF65-F5344CB8AC3E}">
        <p14:creationId xmlns:p14="http://schemas.microsoft.com/office/powerpoint/2010/main" val="350359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EA67A1-AD60-401C-96BF-125C4B76ED1A}"/>
              </a:ext>
            </a:extLst>
          </p:cNvPr>
          <p:cNvSpPr>
            <a:spLocks noGrp="1"/>
          </p:cNvSpPr>
          <p:nvPr>
            <p:ph type="body" sz="quarter" idx="13"/>
          </p:nvPr>
        </p:nvSpPr>
        <p:spPr>
          <a:xfrm>
            <a:off x="216615" y="2352314"/>
            <a:ext cx="6204897" cy="2041508"/>
          </a:xfrm>
        </p:spPr>
        <p:txBody>
          <a:bodyPr>
            <a:noAutofit/>
          </a:bodyPr>
          <a:lstStyle/>
          <a:p>
            <a:r>
              <a:rPr lang="lv-LV" sz="2800" b="0" dirty="0"/>
              <a:t>RĪCĪBAS ENERGORESURSU CENU KĀPUMA PĀRVARĒŠANAI</a:t>
            </a:r>
          </a:p>
        </p:txBody>
      </p:sp>
      <p:pic>
        <p:nvPicPr>
          <p:cNvPr id="8" name="Picture Placeholder 7" descr="A picture containing floor&#10;&#10;Description automatically generated">
            <a:extLst>
              <a:ext uri="{FF2B5EF4-FFF2-40B4-BE49-F238E27FC236}">
                <a16:creationId xmlns:a16="http://schemas.microsoft.com/office/drawing/2014/main" id="{FD52A91F-D251-43CC-A38A-FE2A7DB5B08E}"/>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6714" b="6714"/>
          <a:stretch>
            <a:fillRect/>
          </a:stretch>
        </p:blipFill>
        <p:spPr/>
      </p:pic>
    </p:spTree>
    <p:extLst>
      <p:ext uri="{BB962C8B-B14F-4D97-AF65-F5344CB8AC3E}">
        <p14:creationId xmlns:p14="http://schemas.microsoft.com/office/powerpoint/2010/main" val="107874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37C8-0A99-4215-B7C9-3715FDF806D4}"/>
              </a:ext>
            </a:extLst>
          </p:cNvPr>
          <p:cNvSpPr>
            <a:spLocks noGrp="1"/>
          </p:cNvSpPr>
          <p:nvPr>
            <p:ph type="title"/>
          </p:nvPr>
        </p:nvSpPr>
        <p:spPr>
          <a:xfrm>
            <a:off x="909320" y="-147108"/>
            <a:ext cx="10515600" cy="1189159"/>
          </a:xfrm>
        </p:spPr>
        <p:txBody>
          <a:bodyPr>
            <a:noAutofit/>
          </a:bodyPr>
          <a:lstStyle/>
          <a:p>
            <a:pPr algn="ctr">
              <a:spcBef>
                <a:spcPts val="0"/>
              </a:spcBef>
            </a:pPr>
            <a:r>
              <a:rPr lang="lv-LV" sz="2000" b="1" cap="all" dirty="0">
                <a:solidFill>
                  <a:srgbClr val="228B9D"/>
                </a:solidFill>
                <a:latin typeface="Verdana"/>
                <a:ea typeface="Verdana"/>
                <a:cs typeface="+mj-lt"/>
              </a:rPr>
              <a:t>PIEDĀVĀTIE, ATBALSTĪTIE un vērtējamie PASĀKUMI CENU KRĪZĒ</a:t>
            </a:r>
            <a:endParaRPr lang="lv-LV" sz="2000" b="1" cap="all" dirty="0">
              <a:solidFill>
                <a:srgbClr val="228B9D"/>
              </a:solidFill>
              <a:latin typeface="Verdana" panose="020B0604030504040204" pitchFamily="34" charset="0"/>
              <a:ea typeface="Verdana" panose="020B0604030504040204" pitchFamily="34" charset="0"/>
              <a:cs typeface="Calibri Light"/>
            </a:endParaRPr>
          </a:p>
        </p:txBody>
      </p:sp>
      <p:sp>
        <p:nvSpPr>
          <p:cNvPr id="4" name="Content Placeholder 3">
            <a:extLst>
              <a:ext uri="{FF2B5EF4-FFF2-40B4-BE49-F238E27FC236}">
                <a16:creationId xmlns:a16="http://schemas.microsoft.com/office/drawing/2014/main" id="{68D21CF1-CF89-487C-99CF-D674465058B6}"/>
              </a:ext>
            </a:extLst>
          </p:cNvPr>
          <p:cNvSpPr>
            <a:spLocks noGrp="1"/>
          </p:cNvSpPr>
          <p:nvPr>
            <p:ph sz="half" idx="1"/>
          </p:nvPr>
        </p:nvSpPr>
        <p:spPr>
          <a:xfrm>
            <a:off x="164661" y="579668"/>
            <a:ext cx="5768780" cy="3009088"/>
          </a:xfrm>
          <a:ln>
            <a:solidFill>
              <a:srgbClr val="0070C0"/>
            </a:solidFill>
          </a:ln>
        </p:spPr>
        <p:txBody>
          <a:bodyPr vert="horz" lIns="91440" tIns="45720" rIns="91440" bIns="45720" rtlCol="0" anchor="t">
            <a:noAutofit/>
          </a:bodyPr>
          <a:lstStyle/>
          <a:p>
            <a:pPr marL="447675" indent="0" algn="ctr">
              <a:lnSpc>
                <a:spcPct val="100000"/>
              </a:lnSpc>
              <a:spcBef>
                <a:spcPts val="0"/>
              </a:spcBef>
              <a:spcAft>
                <a:spcPts val="1800"/>
              </a:spcAft>
              <a:buNone/>
            </a:pPr>
            <a:r>
              <a:rPr lang="lv-LV" sz="1800" b="1" kern="500" dirty="0">
                <a:latin typeface="Calibri"/>
                <a:cs typeface="Calibri"/>
              </a:rPr>
              <a:t>Izvērtētie, bet pagaidām neatbalstītie pasākumi</a:t>
            </a:r>
          </a:p>
          <a:p>
            <a:pPr marL="447675" indent="0">
              <a:lnSpc>
                <a:spcPct val="100000"/>
              </a:lnSpc>
              <a:spcBef>
                <a:spcPts val="0"/>
              </a:spcBef>
              <a:spcAft>
                <a:spcPts val="1800"/>
              </a:spcAft>
              <a:buNone/>
            </a:pPr>
            <a:r>
              <a:rPr lang="lv-LV" sz="1800" kern="500" dirty="0">
                <a:latin typeface="Calibri"/>
                <a:cs typeface="Calibri"/>
              </a:rPr>
              <a:t>Akcīzes nodokļa likmes samazinājums degvielai</a:t>
            </a:r>
          </a:p>
          <a:p>
            <a:pPr marL="447675" indent="0">
              <a:lnSpc>
                <a:spcPct val="100000"/>
              </a:lnSpc>
              <a:spcBef>
                <a:spcPts val="0"/>
              </a:spcBef>
              <a:spcAft>
                <a:spcPts val="1800"/>
              </a:spcAft>
              <a:buNone/>
            </a:pPr>
            <a:r>
              <a:rPr lang="lv-LV" sz="1800" kern="500" dirty="0">
                <a:latin typeface="Calibri"/>
                <a:cs typeface="Calibri"/>
              </a:rPr>
              <a:t>PVN likmes samazinājums enerģijai</a:t>
            </a:r>
          </a:p>
          <a:p>
            <a:pPr marL="447675" indent="0">
              <a:lnSpc>
                <a:spcPct val="100000"/>
              </a:lnSpc>
              <a:spcBef>
                <a:spcPts val="0"/>
              </a:spcBef>
              <a:spcAft>
                <a:spcPts val="1800"/>
              </a:spcAft>
              <a:buNone/>
            </a:pPr>
            <a:r>
              <a:rPr lang="lv-LV" sz="1800" kern="500" dirty="0">
                <a:latin typeface="Calibri"/>
                <a:cs typeface="Calibri"/>
              </a:rPr>
              <a:t>Sadales tarifa kompensācija visiem galalietotājiem</a:t>
            </a:r>
          </a:p>
          <a:p>
            <a:pPr marL="447675" indent="0">
              <a:lnSpc>
                <a:spcPct val="100000"/>
              </a:lnSpc>
              <a:spcBef>
                <a:spcPts val="0"/>
              </a:spcBef>
              <a:spcAft>
                <a:spcPts val="1800"/>
              </a:spcAft>
              <a:buNone/>
            </a:pPr>
            <a:r>
              <a:rPr lang="lv-LV" sz="1800" kern="500" dirty="0">
                <a:latin typeface="Calibri"/>
                <a:cs typeface="Calibri"/>
              </a:rPr>
              <a:t>PVN likmes samazinājums pārtikai</a:t>
            </a:r>
          </a:p>
          <a:p>
            <a:pPr marL="447675" indent="0">
              <a:lnSpc>
                <a:spcPct val="100000"/>
              </a:lnSpc>
              <a:spcBef>
                <a:spcPts val="0"/>
              </a:spcBef>
              <a:spcAft>
                <a:spcPts val="1800"/>
              </a:spcAft>
              <a:buNone/>
            </a:pPr>
            <a:r>
              <a:rPr lang="lv-LV" sz="1800" kern="500" dirty="0">
                <a:latin typeface="Calibri"/>
                <a:cs typeface="Calibri"/>
              </a:rPr>
              <a:t>ES līmenī – ETS kvotu cenu pārskatīšana</a:t>
            </a:r>
          </a:p>
        </p:txBody>
      </p:sp>
      <p:sp>
        <p:nvSpPr>
          <p:cNvPr id="5" name="Content Placeholder 4">
            <a:extLst>
              <a:ext uri="{FF2B5EF4-FFF2-40B4-BE49-F238E27FC236}">
                <a16:creationId xmlns:a16="http://schemas.microsoft.com/office/drawing/2014/main" id="{F75081D3-30B4-46EC-BC05-A6329AFB4B65}"/>
              </a:ext>
            </a:extLst>
          </p:cNvPr>
          <p:cNvSpPr>
            <a:spLocks noGrp="1"/>
          </p:cNvSpPr>
          <p:nvPr>
            <p:ph sz="half" idx="2"/>
          </p:nvPr>
        </p:nvSpPr>
        <p:spPr>
          <a:xfrm>
            <a:off x="6000345" y="962607"/>
            <a:ext cx="6049415" cy="5824273"/>
          </a:xfrm>
          <a:ln>
            <a:solidFill>
              <a:srgbClr val="0070C0"/>
            </a:solidFill>
          </a:ln>
        </p:spPr>
        <p:txBody>
          <a:bodyPr vert="horz" lIns="91440" tIns="45720" rIns="91440" bIns="45720" rtlCol="0" anchor="t">
            <a:normAutofit/>
          </a:bodyPr>
          <a:lstStyle/>
          <a:p>
            <a:pPr marL="0" indent="0" algn="ctr">
              <a:lnSpc>
                <a:spcPct val="100000"/>
              </a:lnSpc>
              <a:spcAft>
                <a:spcPts val="800"/>
              </a:spcAft>
              <a:buNone/>
            </a:pPr>
            <a:r>
              <a:rPr lang="lv-LV" sz="2000" b="1" dirty="0">
                <a:solidFill>
                  <a:srgbClr val="000000"/>
                </a:solidFill>
                <a:ea typeface="Yu Mincho"/>
                <a:cs typeface="Arial"/>
              </a:rPr>
              <a:t>Atbalstītie pasākumi</a:t>
            </a:r>
          </a:p>
          <a:p>
            <a:pPr marL="720725" indent="0">
              <a:lnSpc>
                <a:spcPct val="100000"/>
              </a:lnSpc>
              <a:spcAft>
                <a:spcPts val="800"/>
              </a:spcAft>
              <a:buNone/>
            </a:pPr>
            <a:r>
              <a:rPr lang="lv-LV" sz="2000" dirty="0">
                <a:solidFill>
                  <a:srgbClr val="000000"/>
                </a:solidFill>
                <a:ea typeface="Yu Mincho"/>
                <a:cs typeface="Arial"/>
              </a:rPr>
              <a:t>Biodegvielas piejaukums – brīvprātīgs līdz 31.12.2023.</a:t>
            </a:r>
          </a:p>
          <a:p>
            <a:pPr marL="720725" indent="0">
              <a:lnSpc>
                <a:spcPct val="100000"/>
              </a:lnSpc>
              <a:spcAft>
                <a:spcPts val="800"/>
              </a:spcAft>
              <a:buNone/>
            </a:pPr>
            <a:r>
              <a:rPr lang="lv-LV" sz="2000" dirty="0">
                <a:solidFill>
                  <a:srgbClr val="000000"/>
                </a:solidFill>
                <a:ea typeface="Yu Mincho"/>
                <a:cs typeface="Arial"/>
              </a:rPr>
              <a:t>Sadales tarifa kompensācija visiem juridiskajiem lietotājiem</a:t>
            </a:r>
          </a:p>
          <a:p>
            <a:pPr marL="720725" indent="0">
              <a:lnSpc>
                <a:spcPct val="100000"/>
              </a:lnSpc>
              <a:spcAft>
                <a:spcPts val="800"/>
              </a:spcAft>
              <a:buNone/>
            </a:pPr>
            <a:r>
              <a:rPr lang="lv-LV" sz="2000" dirty="0">
                <a:solidFill>
                  <a:srgbClr val="000000"/>
                </a:solidFill>
                <a:ea typeface="Yu Mincho"/>
                <a:cs typeface="Arial"/>
              </a:rPr>
              <a:t>OIK atcelšana</a:t>
            </a:r>
          </a:p>
          <a:p>
            <a:pPr marL="720725" indent="0">
              <a:lnSpc>
                <a:spcPct val="100000"/>
              </a:lnSpc>
              <a:spcAft>
                <a:spcPts val="800"/>
              </a:spcAft>
              <a:buNone/>
            </a:pPr>
            <a:r>
              <a:rPr lang="lv-LV" sz="2000" dirty="0">
                <a:solidFill>
                  <a:srgbClr val="000000"/>
                </a:solidFill>
                <a:ea typeface="Yu Mincho"/>
                <a:cs typeface="Arial"/>
              </a:rPr>
              <a:t>Granti </a:t>
            </a:r>
            <a:r>
              <a:rPr lang="lv-LV" sz="2000" dirty="0" err="1">
                <a:solidFill>
                  <a:srgbClr val="000000"/>
                </a:solidFill>
                <a:ea typeface="Yu Mincho"/>
                <a:cs typeface="Arial"/>
              </a:rPr>
              <a:t>energointensīvajiem</a:t>
            </a:r>
            <a:r>
              <a:rPr lang="lv-LV" sz="2000" dirty="0">
                <a:solidFill>
                  <a:srgbClr val="000000"/>
                </a:solidFill>
                <a:ea typeface="Yu Mincho"/>
                <a:cs typeface="Arial"/>
              </a:rPr>
              <a:t> rūpniecības uzņēmumiem</a:t>
            </a:r>
          </a:p>
          <a:p>
            <a:pPr marL="720725" indent="0">
              <a:lnSpc>
                <a:spcPct val="100000"/>
              </a:lnSpc>
              <a:spcAft>
                <a:spcPts val="800"/>
              </a:spcAft>
              <a:buNone/>
            </a:pPr>
            <a:r>
              <a:rPr lang="lv-LV" sz="2000" dirty="0">
                <a:solidFill>
                  <a:srgbClr val="000000"/>
                </a:solidFill>
                <a:ea typeface="Yu Mincho"/>
                <a:cs typeface="Arial"/>
              </a:rPr>
              <a:t>Atbalsts mājsaimniecībām apkurē – CSA, dabasgāze, malka, granulas, briketes, elektroenerģija</a:t>
            </a:r>
          </a:p>
          <a:p>
            <a:pPr marL="720725" indent="0">
              <a:lnSpc>
                <a:spcPct val="100000"/>
              </a:lnSpc>
              <a:spcAft>
                <a:spcPts val="800"/>
              </a:spcAft>
              <a:buNone/>
            </a:pPr>
            <a:r>
              <a:rPr lang="lv-LV" sz="2000" dirty="0">
                <a:solidFill>
                  <a:srgbClr val="000000"/>
                </a:solidFill>
                <a:ea typeface="Yu Mincho"/>
                <a:cs typeface="Arial"/>
              </a:rPr>
              <a:t>Palielināts atbalsts aizsargātajiem lietotājiem</a:t>
            </a:r>
          </a:p>
        </p:txBody>
      </p:sp>
      <p:sp>
        <p:nvSpPr>
          <p:cNvPr id="6" name="Multiplication Sign 5">
            <a:extLst>
              <a:ext uri="{FF2B5EF4-FFF2-40B4-BE49-F238E27FC236}">
                <a16:creationId xmlns:a16="http://schemas.microsoft.com/office/drawing/2014/main" id="{7B5D59C1-0312-41E2-A1AB-FE097C4360A3}"/>
              </a:ext>
            </a:extLst>
          </p:cNvPr>
          <p:cNvSpPr/>
          <p:nvPr/>
        </p:nvSpPr>
        <p:spPr>
          <a:xfrm>
            <a:off x="252972" y="1055888"/>
            <a:ext cx="381000" cy="4267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Multiplication Sign 7">
            <a:extLst>
              <a:ext uri="{FF2B5EF4-FFF2-40B4-BE49-F238E27FC236}">
                <a16:creationId xmlns:a16="http://schemas.microsoft.com/office/drawing/2014/main" id="{FFDA5588-4318-4596-808B-4CCD22E4453B}"/>
              </a:ext>
            </a:extLst>
          </p:cNvPr>
          <p:cNvSpPr/>
          <p:nvPr/>
        </p:nvSpPr>
        <p:spPr>
          <a:xfrm>
            <a:off x="274320" y="1532108"/>
            <a:ext cx="381000" cy="4267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Multiplication Sign 8">
            <a:extLst>
              <a:ext uri="{FF2B5EF4-FFF2-40B4-BE49-F238E27FC236}">
                <a16:creationId xmlns:a16="http://schemas.microsoft.com/office/drawing/2014/main" id="{9EB381A3-A745-442B-8026-07D568EE4273}"/>
              </a:ext>
            </a:extLst>
          </p:cNvPr>
          <p:cNvSpPr/>
          <p:nvPr/>
        </p:nvSpPr>
        <p:spPr>
          <a:xfrm>
            <a:off x="274320" y="2022184"/>
            <a:ext cx="381000" cy="4267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Multiplication Sign 9">
            <a:extLst>
              <a:ext uri="{FF2B5EF4-FFF2-40B4-BE49-F238E27FC236}">
                <a16:creationId xmlns:a16="http://schemas.microsoft.com/office/drawing/2014/main" id="{EB4CD167-AB0E-4414-9B01-CE43DA6706F7}"/>
              </a:ext>
            </a:extLst>
          </p:cNvPr>
          <p:cNvSpPr/>
          <p:nvPr/>
        </p:nvSpPr>
        <p:spPr>
          <a:xfrm>
            <a:off x="274320" y="2499091"/>
            <a:ext cx="381000" cy="4267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Multiplication Sign 10">
            <a:extLst>
              <a:ext uri="{FF2B5EF4-FFF2-40B4-BE49-F238E27FC236}">
                <a16:creationId xmlns:a16="http://schemas.microsoft.com/office/drawing/2014/main" id="{3A671ABF-0584-4217-B415-7A40770501CA}"/>
              </a:ext>
            </a:extLst>
          </p:cNvPr>
          <p:cNvSpPr/>
          <p:nvPr/>
        </p:nvSpPr>
        <p:spPr>
          <a:xfrm>
            <a:off x="284524" y="3031136"/>
            <a:ext cx="381000" cy="4267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Plus Sign 11">
            <a:extLst>
              <a:ext uri="{FF2B5EF4-FFF2-40B4-BE49-F238E27FC236}">
                <a16:creationId xmlns:a16="http://schemas.microsoft.com/office/drawing/2014/main" id="{8C04FA0B-7FCF-45D0-9C22-5B2F02C12CA9}"/>
              </a:ext>
            </a:extLst>
          </p:cNvPr>
          <p:cNvSpPr/>
          <p:nvPr/>
        </p:nvSpPr>
        <p:spPr>
          <a:xfrm>
            <a:off x="6258560" y="1622144"/>
            <a:ext cx="416560" cy="408128"/>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Plus Sign 15">
            <a:extLst>
              <a:ext uri="{FF2B5EF4-FFF2-40B4-BE49-F238E27FC236}">
                <a16:creationId xmlns:a16="http://schemas.microsoft.com/office/drawing/2014/main" id="{B2CEE05B-A3E9-4392-A16E-F2EF7859D4F4}"/>
              </a:ext>
            </a:extLst>
          </p:cNvPr>
          <p:cNvSpPr/>
          <p:nvPr/>
        </p:nvSpPr>
        <p:spPr>
          <a:xfrm>
            <a:off x="6258560" y="2416352"/>
            <a:ext cx="416560" cy="408128"/>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Plus Sign 16">
            <a:extLst>
              <a:ext uri="{FF2B5EF4-FFF2-40B4-BE49-F238E27FC236}">
                <a16:creationId xmlns:a16="http://schemas.microsoft.com/office/drawing/2014/main" id="{6A120C7E-86C5-4C72-81E4-A36DF8735E4C}"/>
              </a:ext>
            </a:extLst>
          </p:cNvPr>
          <p:cNvSpPr/>
          <p:nvPr/>
        </p:nvSpPr>
        <p:spPr>
          <a:xfrm>
            <a:off x="6258560" y="3180628"/>
            <a:ext cx="416560" cy="408128"/>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Plus Sign 17">
            <a:extLst>
              <a:ext uri="{FF2B5EF4-FFF2-40B4-BE49-F238E27FC236}">
                <a16:creationId xmlns:a16="http://schemas.microsoft.com/office/drawing/2014/main" id="{67F6E06B-AFA2-4754-80DF-F80F47F5C63B}"/>
              </a:ext>
            </a:extLst>
          </p:cNvPr>
          <p:cNvSpPr/>
          <p:nvPr/>
        </p:nvSpPr>
        <p:spPr>
          <a:xfrm>
            <a:off x="6258560" y="3874100"/>
            <a:ext cx="416560" cy="408128"/>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Plus Sign 18">
            <a:extLst>
              <a:ext uri="{FF2B5EF4-FFF2-40B4-BE49-F238E27FC236}">
                <a16:creationId xmlns:a16="http://schemas.microsoft.com/office/drawing/2014/main" id="{CE91572C-6D3D-49FB-8BC5-0CECFAF3AE0F}"/>
              </a:ext>
            </a:extLst>
          </p:cNvPr>
          <p:cNvSpPr/>
          <p:nvPr/>
        </p:nvSpPr>
        <p:spPr>
          <a:xfrm>
            <a:off x="6258560" y="4730145"/>
            <a:ext cx="416560" cy="408128"/>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Content Placeholder 3">
            <a:extLst>
              <a:ext uri="{FF2B5EF4-FFF2-40B4-BE49-F238E27FC236}">
                <a16:creationId xmlns:a16="http://schemas.microsoft.com/office/drawing/2014/main" id="{241222AA-380C-43A0-B12C-D28E6E181306}"/>
              </a:ext>
            </a:extLst>
          </p:cNvPr>
          <p:cNvSpPr txBox="1">
            <a:spLocks/>
          </p:cNvSpPr>
          <p:nvPr/>
        </p:nvSpPr>
        <p:spPr>
          <a:xfrm>
            <a:off x="164661" y="3662046"/>
            <a:ext cx="5768780" cy="3124834"/>
          </a:xfrm>
          <a:prstGeom prst="rect">
            <a:avLst/>
          </a:prstGeom>
          <a:ln>
            <a:solidFill>
              <a:srgbClr val="0070C0"/>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lgn="ctr">
              <a:lnSpc>
                <a:spcPct val="100000"/>
              </a:lnSpc>
              <a:spcBef>
                <a:spcPts val="0"/>
              </a:spcBef>
              <a:spcAft>
                <a:spcPts val="1800"/>
              </a:spcAft>
              <a:buFont typeface="Arial" panose="020B0604020202020204" pitchFamily="34" charset="0"/>
              <a:buNone/>
            </a:pPr>
            <a:r>
              <a:rPr lang="lv-LV" sz="1800" b="1" kern="500" dirty="0">
                <a:latin typeface="Calibri"/>
                <a:cs typeface="Calibri"/>
              </a:rPr>
              <a:t>Papildus vērtējamie pasākumi</a:t>
            </a:r>
          </a:p>
          <a:p>
            <a:pPr marL="447675" indent="0">
              <a:lnSpc>
                <a:spcPct val="100000"/>
              </a:lnSpc>
              <a:spcBef>
                <a:spcPts val="0"/>
              </a:spcBef>
              <a:spcAft>
                <a:spcPts val="1200"/>
              </a:spcAft>
              <a:buFont typeface="Arial" panose="020B0604020202020204" pitchFamily="34" charset="0"/>
              <a:buNone/>
            </a:pPr>
            <a:r>
              <a:rPr lang="lv-LV" sz="1800" kern="500" dirty="0">
                <a:latin typeface="Calibri"/>
                <a:cs typeface="Calibri"/>
              </a:rPr>
              <a:t>Kompensācija mājsaimniecībām naftas gāzes izmantošanai</a:t>
            </a:r>
          </a:p>
          <a:p>
            <a:pPr marL="447675" indent="0">
              <a:lnSpc>
                <a:spcPct val="100000"/>
              </a:lnSpc>
              <a:spcBef>
                <a:spcPts val="0"/>
              </a:spcBef>
              <a:spcAft>
                <a:spcPts val="1200"/>
              </a:spcAft>
              <a:buFont typeface="Arial" panose="020B0604020202020204" pitchFamily="34" charset="0"/>
              <a:buNone/>
            </a:pPr>
            <a:r>
              <a:rPr lang="lv-LV" sz="1800" kern="500" dirty="0">
                <a:latin typeface="Calibri"/>
                <a:cs typeface="Calibri"/>
              </a:rPr>
              <a:t>CSA siltumenerģijas patēriņa samazināšana</a:t>
            </a:r>
          </a:p>
          <a:p>
            <a:pPr marL="447675" indent="0">
              <a:lnSpc>
                <a:spcPct val="100000"/>
              </a:lnSpc>
              <a:spcBef>
                <a:spcPts val="0"/>
              </a:spcBef>
              <a:spcAft>
                <a:spcPts val="1200"/>
              </a:spcAft>
              <a:buFont typeface="Arial" panose="020B0604020202020204" pitchFamily="34" charset="0"/>
              <a:buNone/>
            </a:pPr>
            <a:r>
              <a:rPr lang="lv-LV" sz="1800" kern="500" dirty="0">
                <a:latin typeface="Calibri"/>
                <a:cs typeface="Calibri"/>
              </a:rPr>
              <a:t>Atbalsts mazajiem uzņēmumiem</a:t>
            </a:r>
          </a:p>
          <a:p>
            <a:pPr marL="447675" indent="0">
              <a:lnSpc>
                <a:spcPct val="100000"/>
              </a:lnSpc>
              <a:spcBef>
                <a:spcPts val="0"/>
              </a:spcBef>
              <a:spcAft>
                <a:spcPts val="1200"/>
              </a:spcAft>
              <a:buFont typeface="Arial" panose="020B0604020202020204" pitchFamily="34" charset="0"/>
              <a:buNone/>
            </a:pPr>
            <a:r>
              <a:rPr lang="lv-LV" sz="1800" kern="500" dirty="0">
                <a:latin typeface="Calibri"/>
                <a:cs typeface="Calibri"/>
              </a:rPr>
              <a:t>Jāvērtē nepieciešamība celt atbalsta apmērus mājsaimniecībām</a:t>
            </a:r>
          </a:p>
          <a:p>
            <a:pPr marL="447675" indent="0">
              <a:lnSpc>
                <a:spcPct val="100000"/>
              </a:lnSpc>
              <a:spcBef>
                <a:spcPts val="0"/>
              </a:spcBef>
              <a:spcAft>
                <a:spcPts val="1200"/>
              </a:spcAft>
              <a:buFont typeface="Arial" panose="020B0604020202020204" pitchFamily="34" charset="0"/>
              <a:buNone/>
            </a:pPr>
            <a:r>
              <a:rPr lang="lv-LV" sz="1800" dirty="0">
                <a:effectLst/>
                <a:latin typeface="Calibri" panose="020F0502020204030204" pitchFamily="34" charset="0"/>
              </a:rPr>
              <a:t>Krīzes pabalsts ieviešana</a:t>
            </a:r>
            <a:endParaRPr lang="lv-LV" sz="1800" kern="500" dirty="0">
              <a:latin typeface="Calibri"/>
              <a:cs typeface="Calibri"/>
            </a:endParaRPr>
          </a:p>
          <a:p>
            <a:pPr marL="447675" indent="0">
              <a:lnSpc>
                <a:spcPct val="100000"/>
              </a:lnSpc>
              <a:spcBef>
                <a:spcPts val="0"/>
              </a:spcBef>
              <a:spcAft>
                <a:spcPts val="1200"/>
              </a:spcAft>
              <a:buFont typeface="Arial" panose="020B0604020202020204" pitchFamily="34" charset="0"/>
              <a:buNone/>
            </a:pPr>
            <a:endParaRPr lang="lv-LV" sz="1800" kern="500" dirty="0">
              <a:latin typeface="Calibri"/>
              <a:cs typeface="Calibri"/>
            </a:endParaRPr>
          </a:p>
          <a:p>
            <a:pPr marL="447675" indent="0">
              <a:lnSpc>
                <a:spcPct val="100000"/>
              </a:lnSpc>
              <a:spcBef>
                <a:spcPts val="0"/>
              </a:spcBef>
              <a:spcAft>
                <a:spcPts val="1200"/>
              </a:spcAft>
              <a:buFont typeface="Arial" panose="020B0604020202020204" pitchFamily="34" charset="0"/>
              <a:buNone/>
            </a:pPr>
            <a:endParaRPr lang="lv-LV" sz="1800" kern="500" dirty="0">
              <a:latin typeface="Calibri"/>
              <a:cs typeface="Calibri"/>
            </a:endParaRPr>
          </a:p>
        </p:txBody>
      </p:sp>
      <p:sp>
        <p:nvSpPr>
          <p:cNvPr id="21" name="Arrow: Right 20">
            <a:extLst>
              <a:ext uri="{FF2B5EF4-FFF2-40B4-BE49-F238E27FC236}">
                <a16:creationId xmlns:a16="http://schemas.microsoft.com/office/drawing/2014/main" id="{F748D20E-3DAA-457B-9701-B5D94C1F1ECD}"/>
              </a:ext>
            </a:extLst>
          </p:cNvPr>
          <p:cNvSpPr/>
          <p:nvPr/>
        </p:nvSpPr>
        <p:spPr>
          <a:xfrm>
            <a:off x="333770" y="4214162"/>
            <a:ext cx="302260" cy="2624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Arrow: Right 24">
            <a:extLst>
              <a:ext uri="{FF2B5EF4-FFF2-40B4-BE49-F238E27FC236}">
                <a16:creationId xmlns:a16="http://schemas.microsoft.com/office/drawing/2014/main" id="{9413C9DC-1C27-4C22-BBC8-8B6B78134B7D}"/>
              </a:ext>
            </a:extLst>
          </p:cNvPr>
          <p:cNvSpPr/>
          <p:nvPr/>
        </p:nvSpPr>
        <p:spPr>
          <a:xfrm>
            <a:off x="363264" y="4918362"/>
            <a:ext cx="302260" cy="2624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Arrow: Right 25">
            <a:extLst>
              <a:ext uri="{FF2B5EF4-FFF2-40B4-BE49-F238E27FC236}">
                <a16:creationId xmlns:a16="http://schemas.microsoft.com/office/drawing/2014/main" id="{1BB916DA-7A17-4989-AFBF-65906422C463}"/>
              </a:ext>
            </a:extLst>
          </p:cNvPr>
          <p:cNvSpPr/>
          <p:nvPr/>
        </p:nvSpPr>
        <p:spPr>
          <a:xfrm>
            <a:off x="353060" y="5325456"/>
            <a:ext cx="302260" cy="2624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Arrow: Right 26">
            <a:extLst>
              <a:ext uri="{FF2B5EF4-FFF2-40B4-BE49-F238E27FC236}">
                <a16:creationId xmlns:a16="http://schemas.microsoft.com/office/drawing/2014/main" id="{4D23E2CB-DDA4-4C0D-A0AC-46A9D4730A4C}"/>
              </a:ext>
            </a:extLst>
          </p:cNvPr>
          <p:cNvSpPr/>
          <p:nvPr/>
        </p:nvSpPr>
        <p:spPr>
          <a:xfrm>
            <a:off x="336135" y="5777792"/>
            <a:ext cx="302260" cy="2624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Arrow: Right 21">
            <a:extLst>
              <a:ext uri="{FF2B5EF4-FFF2-40B4-BE49-F238E27FC236}">
                <a16:creationId xmlns:a16="http://schemas.microsoft.com/office/drawing/2014/main" id="{4F1C231D-3522-4EC6-994C-B01FB196A2B0}"/>
              </a:ext>
            </a:extLst>
          </p:cNvPr>
          <p:cNvSpPr/>
          <p:nvPr/>
        </p:nvSpPr>
        <p:spPr>
          <a:xfrm>
            <a:off x="333770" y="6473183"/>
            <a:ext cx="302260" cy="2624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Plus Sign 22">
            <a:extLst>
              <a:ext uri="{FF2B5EF4-FFF2-40B4-BE49-F238E27FC236}">
                <a16:creationId xmlns:a16="http://schemas.microsoft.com/office/drawing/2014/main" id="{B797461F-4C87-4675-92B4-AF0E6F0CE7EA}"/>
              </a:ext>
            </a:extLst>
          </p:cNvPr>
          <p:cNvSpPr/>
          <p:nvPr/>
        </p:nvSpPr>
        <p:spPr>
          <a:xfrm>
            <a:off x="6259611" y="5704944"/>
            <a:ext cx="416560" cy="408128"/>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7349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25DCD3-4F76-4F8C-9BEC-B2829B434545}"/>
              </a:ext>
            </a:extLst>
          </p:cNvPr>
          <p:cNvPicPr>
            <a:picLocks noChangeAspect="1"/>
          </p:cNvPicPr>
          <p:nvPr/>
        </p:nvPicPr>
        <p:blipFill>
          <a:blip r:embed="rId2"/>
          <a:stretch>
            <a:fillRect/>
          </a:stretch>
        </p:blipFill>
        <p:spPr>
          <a:xfrm>
            <a:off x="0" y="225349"/>
            <a:ext cx="12192000" cy="6407302"/>
          </a:xfrm>
          <a:prstGeom prst="rect">
            <a:avLst/>
          </a:prstGeom>
        </p:spPr>
      </p:pic>
    </p:spTree>
    <p:extLst>
      <p:ext uri="{BB962C8B-B14F-4D97-AF65-F5344CB8AC3E}">
        <p14:creationId xmlns:p14="http://schemas.microsoft.com/office/powerpoint/2010/main" val="393946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BB97A4-6188-3692-2971-A7C9B9C9FBA6}"/>
              </a:ext>
            </a:extLst>
          </p:cNvPr>
          <p:cNvSpPr>
            <a:spLocks noGrp="1"/>
          </p:cNvSpPr>
          <p:nvPr>
            <p:ph type="title"/>
          </p:nvPr>
        </p:nvSpPr>
        <p:spPr>
          <a:xfrm>
            <a:off x="838249" y="365001"/>
            <a:ext cx="10515502" cy="801647"/>
          </a:xfrm>
        </p:spPr>
        <p:txBody>
          <a:bodyPr/>
          <a:lstStyle/>
          <a:p>
            <a:r>
              <a:rPr lang="lv-LV" dirty="0"/>
              <a:t>Cenu salīdzinājums: jūnijs/septembris</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A77A137E-09F8-45F3-AD3A-2D5EAF41B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62" y="1246025"/>
            <a:ext cx="5885793" cy="5644942"/>
          </a:xfrm>
          <a:prstGeom prst="rect">
            <a:avLst/>
          </a:prstGeom>
          <a:noFill/>
        </p:spPr>
      </p:pic>
      <p:pic>
        <p:nvPicPr>
          <p:cNvPr id="3" name="Picture 2" descr="Graphical user interface, application&#10;&#10;Description automatically generated">
            <a:extLst>
              <a:ext uri="{FF2B5EF4-FFF2-40B4-BE49-F238E27FC236}">
                <a16:creationId xmlns:a16="http://schemas.microsoft.com/office/drawing/2014/main" id="{6FB6E534-93A6-48CD-A300-FB6435B3F4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7625" y="1197116"/>
            <a:ext cx="5885793" cy="5628231"/>
          </a:xfrm>
          <a:prstGeom prst="rect">
            <a:avLst/>
          </a:prstGeom>
          <a:noFill/>
        </p:spPr>
      </p:pic>
    </p:spTree>
    <p:extLst>
      <p:ext uri="{BB962C8B-B14F-4D97-AF65-F5344CB8AC3E}">
        <p14:creationId xmlns:p14="http://schemas.microsoft.com/office/powerpoint/2010/main" val="160578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88E74C-9033-4B59-90F6-9050B4F0A7C6}"/>
              </a:ext>
            </a:extLst>
          </p:cNvPr>
          <p:cNvSpPr txBox="1">
            <a:spLocks/>
          </p:cNvSpPr>
          <p:nvPr/>
        </p:nvSpPr>
        <p:spPr>
          <a:xfrm>
            <a:off x="909320" y="81280"/>
            <a:ext cx="10515600" cy="960771"/>
          </a:xfrm>
          <a:prstGeom prst="rect">
            <a:avLst/>
          </a:prstGeom>
        </p:spPr>
        <p:txBody>
          <a:bodyPr>
            <a:noAutofit/>
          </a:bodyPr>
          <a:lstStyle>
            <a:lvl1pPr algn="l" defTabSz="642915" rtl="0" eaLnBrk="1" latinLnBrk="0" hangingPunct="1">
              <a:lnSpc>
                <a:spcPct val="90000"/>
              </a:lnSpc>
              <a:spcBef>
                <a:spcPct val="0"/>
              </a:spcBef>
              <a:buNone/>
              <a:defRPr sz="3094" kern="1200">
                <a:solidFill>
                  <a:schemeClr val="tx1"/>
                </a:solidFill>
                <a:latin typeface="+mj-lt"/>
                <a:ea typeface="+mj-ea"/>
                <a:cs typeface="+mj-cs"/>
              </a:defRPr>
            </a:lvl1pPr>
          </a:lstStyle>
          <a:p>
            <a:pPr algn="ctr">
              <a:spcBef>
                <a:spcPts val="0"/>
              </a:spcBef>
            </a:pPr>
            <a:r>
              <a:rPr lang="lv-LV" sz="2000" b="1" cap="all" dirty="0">
                <a:solidFill>
                  <a:srgbClr val="228B9D"/>
                </a:solidFill>
                <a:latin typeface="Verdana"/>
                <a:ea typeface="Verdana"/>
                <a:cs typeface="+mj-lt"/>
              </a:rPr>
              <a:t>CSA izmaksas Latvijas pilsētās-</a:t>
            </a:r>
            <a:r>
              <a:rPr lang="lv-LV" sz="2000" b="1" cap="all" dirty="0" err="1">
                <a:solidFill>
                  <a:srgbClr val="228B9D"/>
                </a:solidFill>
                <a:latin typeface="Verdana"/>
                <a:ea typeface="Verdana"/>
                <a:cs typeface="+mj-lt"/>
              </a:rPr>
              <a:t>NESIltināts</a:t>
            </a:r>
            <a:r>
              <a:rPr lang="lv-LV" sz="2000" b="1" cap="all" dirty="0">
                <a:solidFill>
                  <a:srgbClr val="228B9D"/>
                </a:solidFill>
                <a:latin typeface="Verdana"/>
                <a:ea typeface="Verdana"/>
                <a:cs typeface="+mj-lt"/>
              </a:rPr>
              <a:t> dzīvoklis</a:t>
            </a:r>
            <a:endParaRPr lang="lv-LV" sz="2000" b="1" cap="all" dirty="0">
              <a:solidFill>
                <a:srgbClr val="228B9D"/>
              </a:solidFill>
              <a:latin typeface="Verdana" panose="020B0604030504040204" pitchFamily="34" charset="0"/>
              <a:ea typeface="Verdana" panose="020B0604030504040204" pitchFamily="34" charset="0"/>
              <a:cs typeface="Calibri Light"/>
            </a:endParaRPr>
          </a:p>
        </p:txBody>
      </p:sp>
      <p:sp>
        <p:nvSpPr>
          <p:cNvPr id="5" name="Rectangle 4">
            <a:extLst>
              <a:ext uri="{FF2B5EF4-FFF2-40B4-BE49-F238E27FC236}">
                <a16:creationId xmlns:a16="http://schemas.microsoft.com/office/drawing/2014/main" id="{7DEC6276-C77D-4830-A9E0-3E37F6ADFA35}"/>
              </a:ext>
            </a:extLst>
          </p:cNvPr>
          <p:cNvSpPr/>
          <p:nvPr/>
        </p:nvSpPr>
        <p:spPr>
          <a:xfrm>
            <a:off x="157479" y="5973355"/>
            <a:ext cx="11877040" cy="738664"/>
          </a:xfrm>
          <a:prstGeom prst="rect">
            <a:avLst/>
          </a:prstGeom>
        </p:spPr>
        <p:txBody>
          <a:bodyPr wrap="square">
            <a:spAutoFit/>
          </a:bodyPr>
          <a:lstStyle/>
          <a:p>
            <a:r>
              <a:rPr lang="lv-LV" sz="1400" dirty="0"/>
              <a:t>Tā kā šobrīd tarifs ir zem 68 EUR/</a:t>
            </a:r>
            <a:r>
              <a:rPr lang="lv-LV" sz="1400" dirty="0" err="1"/>
              <a:t>MWh</a:t>
            </a:r>
            <a:r>
              <a:rPr lang="lv-LV" sz="1400" dirty="0"/>
              <a:t>, valsts atbalstam no pilsētām nekvalificējas Liepāja, Ventspils, Tukums, Kuldīga, Bauska, Saldus, Talsi, Krāslava, Ludza, Ikšķile, Gulbene, Madona, Limbaži, Alūksne, Preiļi, Balvi, Lielvārde, Iecava, Smiltene, Aizpute, Grobiņa, Kandava, Brocēni, Viļāni, Rūjiena, Koknese, Auce, Ilūkste, Kārsava</a:t>
            </a:r>
          </a:p>
        </p:txBody>
      </p:sp>
      <p:pic>
        <p:nvPicPr>
          <p:cNvPr id="1027" name="Picture 1">
            <a:extLst>
              <a:ext uri="{FF2B5EF4-FFF2-40B4-BE49-F238E27FC236}">
                <a16:creationId xmlns:a16="http://schemas.microsoft.com/office/drawing/2014/main" id="{215828D3-DC69-40EE-8CF1-7F0420F43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78" y="605233"/>
            <a:ext cx="11719211" cy="540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36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88E74C-9033-4B59-90F6-9050B4F0A7C6}"/>
              </a:ext>
            </a:extLst>
          </p:cNvPr>
          <p:cNvSpPr txBox="1">
            <a:spLocks/>
          </p:cNvSpPr>
          <p:nvPr/>
        </p:nvSpPr>
        <p:spPr>
          <a:xfrm>
            <a:off x="909320" y="81280"/>
            <a:ext cx="10515600" cy="960771"/>
          </a:xfrm>
          <a:prstGeom prst="rect">
            <a:avLst/>
          </a:prstGeom>
        </p:spPr>
        <p:txBody>
          <a:bodyPr>
            <a:noAutofit/>
          </a:bodyPr>
          <a:lstStyle>
            <a:lvl1pPr algn="l" defTabSz="642915" rtl="0" eaLnBrk="1" latinLnBrk="0" hangingPunct="1">
              <a:lnSpc>
                <a:spcPct val="90000"/>
              </a:lnSpc>
              <a:spcBef>
                <a:spcPct val="0"/>
              </a:spcBef>
              <a:buNone/>
              <a:defRPr sz="3094" kern="1200">
                <a:solidFill>
                  <a:schemeClr val="tx1"/>
                </a:solidFill>
                <a:latin typeface="+mj-lt"/>
                <a:ea typeface="+mj-ea"/>
                <a:cs typeface="+mj-cs"/>
              </a:defRPr>
            </a:lvl1pPr>
          </a:lstStyle>
          <a:p>
            <a:pPr algn="ctr">
              <a:spcBef>
                <a:spcPts val="0"/>
              </a:spcBef>
            </a:pPr>
            <a:r>
              <a:rPr lang="lv-LV" sz="2000" b="1" cap="all" dirty="0">
                <a:solidFill>
                  <a:srgbClr val="228B9D"/>
                </a:solidFill>
                <a:latin typeface="Verdana"/>
                <a:ea typeface="Verdana"/>
                <a:cs typeface="+mj-lt"/>
              </a:rPr>
              <a:t>CSA izmaksas Latvijas pilsētās-siltināts dzīvoklis</a:t>
            </a:r>
            <a:endParaRPr lang="lv-LV" sz="2000" b="1" cap="all" dirty="0">
              <a:solidFill>
                <a:srgbClr val="228B9D"/>
              </a:solidFill>
              <a:latin typeface="Verdana" panose="020B0604030504040204" pitchFamily="34" charset="0"/>
              <a:ea typeface="Verdana" panose="020B0604030504040204" pitchFamily="34" charset="0"/>
              <a:cs typeface="Calibri Light"/>
            </a:endParaRPr>
          </a:p>
        </p:txBody>
      </p:sp>
      <p:sp>
        <p:nvSpPr>
          <p:cNvPr id="5" name="Rectangle 4">
            <a:extLst>
              <a:ext uri="{FF2B5EF4-FFF2-40B4-BE49-F238E27FC236}">
                <a16:creationId xmlns:a16="http://schemas.microsoft.com/office/drawing/2014/main" id="{7DEC6276-C77D-4830-A9E0-3E37F6ADFA35}"/>
              </a:ext>
            </a:extLst>
          </p:cNvPr>
          <p:cNvSpPr/>
          <p:nvPr/>
        </p:nvSpPr>
        <p:spPr>
          <a:xfrm>
            <a:off x="157479" y="5973355"/>
            <a:ext cx="11877040" cy="738664"/>
          </a:xfrm>
          <a:prstGeom prst="rect">
            <a:avLst/>
          </a:prstGeom>
        </p:spPr>
        <p:txBody>
          <a:bodyPr wrap="square">
            <a:spAutoFit/>
          </a:bodyPr>
          <a:lstStyle/>
          <a:p>
            <a:r>
              <a:rPr lang="lv-LV" sz="1400" dirty="0"/>
              <a:t>Tā kā šobrīd tarifs ir zem 68 EUR/</a:t>
            </a:r>
            <a:r>
              <a:rPr lang="lv-LV" sz="1400" dirty="0" err="1"/>
              <a:t>MWh</a:t>
            </a:r>
            <a:r>
              <a:rPr lang="lv-LV" sz="1400" dirty="0"/>
              <a:t>, valsts atbalstam no pilsētām nekvalificējas Liepāja, Ventspils, Tukums, Kuldīga, Bauska, Saldus, Talsi, Krāslava, Ludza, Ikšķile, Gulbene, Madona, Limbaži, Alūksne, Preiļi, Balvi, Lielvārde, Iecava, Smiltene, Aizpute, Grobiņa, Kandava, Brocēni, Viļāni, Rūjiena, Koknese, Auce, Ilūkste, Kārsava</a:t>
            </a:r>
          </a:p>
        </p:txBody>
      </p:sp>
      <p:pic>
        <p:nvPicPr>
          <p:cNvPr id="6" name="Picture 5">
            <a:extLst>
              <a:ext uri="{FF2B5EF4-FFF2-40B4-BE49-F238E27FC236}">
                <a16:creationId xmlns:a16="http://schemas.microsoft.com/office/drawing/2014/main" id="{7E45AFAD-9F96-4D13-BE74-3C1A31C05BC0}"/>
              </a:ext>
            </a:extLst>
          </p:cNvPr>
          <p:cNvPicPr>
            <a:picLocks noChangeAspect="1"/>
          </p:cNvPicPr>
          <p:nvPr/>
        </p:nvPicPr>
        <p:blipFill>
          <a:blip r:embed="rId3"/>
          <a:stretch>
            <a:fillRect/>
          </a:stretch>
        </p:blipFill>
        <p:spPr>
          <a:xfrm>
            <a:off x="785495" y="561665"/>
            <a:ext cx="10639425" cy="5076825"/>
          </a:xfrm>
          <a:prstGeom prst="rect">
            <a:avLst/>
          </a:prstGeom>
          <a:ln>
            <a:solidFill>
              <a:schemeClr val="tx1"/>
            </a:solidFill>
          </a:ln>
        </p:spPr>
      </p:pic>
    </p:spTree>
    <p:extLst>
      <p:ext uri="{BB962C8B-B14F-4D97-AF65-F5344CB8AC3E}">
        <p14:creationId xmlns:p14="http://schemas.microsoft.com/office/powerpoint/2010/main" val="105745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71BD6-F60F-45C3-A65C-5C3655C08644}"/>
              </a:ext>
            </a:extLst>
          </p:cNvPr>
          <p:cNvSpPr/>
          <p:nvPr/>
        </p:nvSpPr>
        <p:spPr>
          <a:xfrm>
            <a:off x="2442064" y="504668"/>
            <a:ext cx="8903269" cy="480131"/>
          </a:xfrm>
          <a:prstGeom prst="rect">
            <a:avLst/>
          </a:prstGeom>
        </p:spPr>
        <p:txBody>
          <a:bodyPr wrap="square">
            <a:spAutoFit/>
          </a:bodyPr>
          <a:lstStyle/>
          <a:p>
            <a:pPr>
              <a:lnSpc>
                <a:spcPct val="90000"/>
              </a:lnSpc>
              <a:spcBef>
                <a:spcPct val="0"/>
              </a:spcBef>
            </a:pPr>
            <a:r>
              <a:rPr lang="lv-LV" altLang="lv-LV" sz="2800" cap="all" dirty="0">
                <a:solidFill>
                  <a:srgbClr val="228B9D"/>
                </a:solidFill>
                <a:latin typeface="Segoe UI Light" panose="020B0502040204020203" pitchFamily="34" charset="0"/>
                <a:cs typeface="Segoe UI" panose="020B0502040204020203" pitchFamily="34" charset="0"/>
              </a:rPr>
              <a:t>PATĒRIŅA CENAS</a:t>
            </a:r>
          </a:p>
        </p:txBody>
      </p:sp>
      <p:sp>
        <p:nvSpPr>
          <p:cNvPr id="8" name="Slide Number Placeholder 3">
            <a:extLst>
              <a:ext uri="{FF2B5EF4-FFF2-40B4-BE49-F238E27FC236}">
                <a16:creationId xmlns:a16="http://schemas.microsoft.com/office/drawing/2014/main" id="{C8E22807-D3E5-4787-AE06-E470DC7668A2}"/>
              </a:ext>
            </a:extLst>
          </p:cNvPr>
          <p:cNvSpPr txBox="1">
            <a:spLocks/>
          </p:cNvSpPr>
          <p:nvPr/>
        </p:nvSpPr>
        <p:spPr>
          <a:xfrm>
            <a:off x="11345333" y="6545200"/>
            <a:ext cx="846667" cy="304800"/>
          </a:xfrm>
          <a:prstGeom prst="rect">
            <a:avLst/>
          </a:prstGeom>
        </p:spPr>
        <p:txBody>
          <a:bodyPr vert="horz" lIns="91440" tIns="45720" rIns="91440" bIns="45720" rtlCol="0" anchor="ctr"/>
          <a:lstStyle>
            <a:defPPr>
              <a:defRPr lang="lv-LV"/>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52BD7A-E27C-4D8B-9BA7-C703671C96E0}" type="slidenum">
              <a:rPr lang="en-US" altLang="lv-LV" smtClean="0"/>
              <a:pPr/>
              <a:t>2</a:t>
            </a:fld>
            <a:endParaRPr lang="en-US" altLang="lv-LV" dirty="0"/>
          </a:p>
        </p:txBody>
      </p:sp>
      <p:sp>
        <p:nvSpPr>
          <p:cNvPr id="72" name="Rectangle 71">
            <a:extLst>
              <a:ext uri="{FF2B5EF4-FFF2-40B4-BE49-F238E27FC236}">
                <a16:creationId xmlns:a16="http://schemas.microsoft.com/office/drawing/2014/main" id="{8AB82DEF-95FA-43F1-B932-8D44852FB594}"/>
              </a:ext>
            </a:extLst>
          </p:cNvPr>
          <p:cNvSpPr/>
          <p:nvPr/>
        </p:nvSpPr>
        <p:spPr>
          <a:xfrm>
            <a:off x="1889761" y="984799"/>
            <a:ext cx="9348892" cy="769441"/>
          </a:xfrm>
          <a:prstGeom prst="rect">
            <a:avLst/>
          </a:prstGeom>
        </p:spPr>
        <p:txBody>
          <a:bodyPr wrap="squar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800" b="1" dirty="0"/>
              <a:t>Saskaņotais patēriņa cenu indekss ES valstīs</a:t>
            </a:r>
          </a:p>
          <a:p>
            <a:pPr algn="ctr">
              <a:defRPr sz="1440" b="0" i="0" u="none" strike="noStrike" kern="1200" baseline="0">
                <a:solidFill>
                  <a:srgbClr val="000000"/>
                </a:solidFill>
                <a:latin typeface="Gill Sans Nova Cond Lt" panose="020B0306020104020203" pitchFamily="34" charset="0"/>
                <a:ea typeface="Arial"/>
                <a:cs typeface="Arial"/>
              </a:defRPr>
            </a:pPr>
            <a:r>
              <a:rPr lang="lv-LV" sz="1600" dirty="0"/>
              <a:t>2015.gads = 100</a:t>
            </a:r>
            <a:endParaRPr lang="en-US" sz="1600" dirty="0"/>
          </a:p>
        </p:txBody>
      </p:sp>
      <p:graphicFrame>
        <p:nvGraphicFramePr>
          <p:cNvPr id="6" name="Object 12">
            <a:extLst>
              <a:ext uri="{FF2B5EF4-FFF2-40B4-BE49-F238E27FC236}">
                <a16:creationId xmlns:a16="http://schemas.microsoft.com/office/drawing/2014/main" id="{A275A2E2-CDC3-4E05-B7B2-144EC7EB1C08}"/>
              </a:ext>
            </a:extLst>
          </p:cNvPr>
          <p:cNvGraphicFramePr>
            <a:graphicFrameLocks/>
          </p:cNvGraphicFramePr>
          <p:nvPr/>
        </p:nvGraphicFramePr>
        <p:xfrm>
          <a:off x="1260389" y="1989221"/>
          <a:ext cx="10256108" cy="40779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5058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37C8-0A99-4215-B7C9-3715FDF806D4}"/>
              </a:ext>
            </a:extLst>
          </p:cNvPr>
          <p:cNvSpPr>
            <a:spLocks noGrp="1"/>
          </p:cNvSpPr>
          <p:nvPr>
            <p:ph type="title"/>
          </p:nvPr>
        </p:nvSpPr>
        <p:spPr>
          <a:xfrm>
            <a:off x="838200" y="206976"/>
            <a:ext cx="10515600" cy="1189159"/>
          </a:xfrm>
        </p:spPr>
        <p:txBody>
          <a:bodyPr>
            <a:noAutofit/>
          </a:bodyPr>
          <a:lstStyle/>
          <a:p>
            <a:pPr>
              <a:spcBef>
                <a:spcPts val="0"/>
              </a:spcBef>
            </a:pPr>
            <a:r>
              <a:rPr lang="lv-LV" sz="2000" b="1" cap="all" dirty="0">
                <a:solidFill>
                  <a:srgbClr val="228B9D"/>
                </a:solidFill>
                <a:latin typeface="Verdana"/>
                <a:ea typeface="Verdana"/>
                <a:cs typeface="+mj-lt"/>
              </a:rPr>
              <a:t>62 projekti atbalstīti - pārejai no gāzes uz šķeldu (vai citu atjaunojamo energoresursu) siltumapgādē</a:t>
            </a:r>
            <a:endParaRPr lang="lv-LV" sz="2000" b="1" cap="all" dirty="0">
              <a:solidFill>
                <a:srgbClr val="228B9D"/>
              </a:solidFill>
              <a:latin typeface="Verdana" panose="020B0604030504040204" pitchFamily="34" charset="0"/>
              <a:ea typeface="Verdana" panose="020B0604030504040204" pitchFamily="34" charset="0"/>
              <a:cs typeface="Calibri Light"/>
            </a:endParaRPr>
          </a:p>
        </p:txBody>
      </p:sp>
      <p:sp>
        <p:nvSpPr>
          <p:cNvPr id="4" name="Content Placeholder 3">
            <a:extLst>
              <a:ext uri="{FF2B5EF4-FFF2-40B4-BE49-F238E27FC236}">
                <a16:creationId xmlns:a16="http://schemas.microsoft.com/office/drawing/2014/main" id="{68D21CF1-CF89-487C-99CF-D674465058B6}"/>
              </a:ext>
            </a:extLst>
          </p:cNvPr>
          <p:cNvSpPr>
            <a:spLocks noGrp="1"/>
          </p:cNvSpPr>
          <p:nvPr>
            <p:ph sz="half" idx="1"/>
          </p:nvPr>
        </p:nvSpPr>
        <p:spPr>
          <a:xfrm>
            <a:off x="322633" y="1410512"/>
            <a:ext cx="5543145" cy="5000016"/>
          </a:xfrm>
          <a:ln>
            <a:solidFill>
              <a:srgbClr val="0070C0"/>
            </a:solidFill>
          </a:ln>
        </p:spPr>
        <p:txBody>
          <a:bodyPr vert="horz" lIns="91440" tIns="45720" rIns="91440" bIns="45720" rtlCol="0" anchor="t">
            <a:noAutofit/>
          </a:bodyPr>
          <a:lstStyle/>
          <a:p>
            <a:pPr marL="0" indent="0">
              <a:lnSpc>
                <a:spcPct val="100000"/>
              </a:lnSpc>
              <a:spcAft>
                <a:spcPts val="800"/>
              </a:spcAft>
              <a:buNone/>
            </a:pPr>
            <a:r>
              <a:rPr lang="lv-LV" sz="1800" b="1" kern="500" spc="10" dirty="0">
                <a:solidFill>
                  <a:srgbClr val="000000"/>
                </a:solidFill>
                <a:latin typeface="Times New Roman"/>
                <a:ea typeface="Calibri" panose="020F0502020204030204" pitchFamily="34" charset="0"/>
                <a:cs typeface="Arial"/>
              </a:rPr>
              <a:t>ATBALSTĪTI 62 PROJEKTI : </a:t>
            </a:r>
            <a:endParaRPr lang="lv-LV" sz="1800" b="1" kern="500" spc="1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indent="-342900">
              <a:lnSpc>
                <a:spcPct val="100000"/>
              </a:lnSpc>
              <a:spcBef>
                <a:spcPts val="0"/>
              </a:spcBef>
              <a:spcAft>
                <a:spcPts val="600"/>
              </a:spcAft>
              <a:buFont typeface="Symbol,Sans-Serif" panose="05050102010706020507" pitchFamily="18" charset="2"/>
              <a:buChar char=""/>
            </a:pPr>
            <a:r>
              <a:rPr lang="lv-LV" sz="1800" kern="500" dirty="0">
                <a:latin typeface="Calibri"/>
                <a:cs typeface="Times New Roman"/>
              </a:rPr>
              <a:t>Kopējās investīcijas 166,7 miljoni eiro, no tā ES fondu finansējums -  45,5 miljoni eiro</a:t>
            </a:r>
          </a:p>
          <a:p>
            <a:pPr marL="800100" lvl="1" indent="-342900">
              <a:lnSpc>
                <a:spcPct val="100000"/>
              </a:lnSpc>
              <a:spcBef>
                <a:spcPts val="0"/>
              </a:spcBef>
              <a:spcAft>
                <a:spcPts val="600"/>
              </a:spcAft>
              <a:buFont typeface="Symbol,Sans-Serif" panose="05050102010706020507" pitchFamily="18" charset="2"/>
              <a:buChar char=""/>
            </a:pPr>
            <a:r>
              <a:rPr lang="lv-LV" sz="1800" kern="500" dirty="0">
                <a:latin typeface="Calibri"/>
                <a:ea typeface="+mn-lt"/>
                <a:cs typeface="+mn-lt"/>
              </a:rPr>
              <a:t>29 projekti Pierīgā </a:t>
            </a:r>
          </a:p>
          <a:p>
            <a:pPr marL="800100" lvl="1" indent="-342900">
              <a:lnSpc>
                <a:spcPct val="100000"/>
              </a:lnSpc>
              <a:spcBef>
                <a:spcPts val="0"/>
              </a:spcBef>
              <a:spcAft>
                <a:spcPts val="600"/>
              </a:spcAft>
              <a:buFont typeface="Symbol,Sans-Serif" panose="05050102010706020507" pitchFamily="18" charset="2"/>
              <a:buChar char=""/>
            </a:pPr>
            <a:r>
              <a:rPr lang="lv-LV" sz="1800" kern="500" dirty="0">
                <a:latin typeface="Calibri"/>
                <a:ea typeface="+mn-lt"/>
                <a:cs typeface="+mn-lt"/>
              </a:rPr>
              <a:t>13 projekti Zemgalē</a:t>
            </a:r>
          </a:p>
          <a:p>
            <a:pPr marL="800100" lvl="1" indent="-342900">
              <a:lnSpc>
                <a:spcPct val="100000"/>
              </a:lnSpc>
              <a:spcBef>
                <a:spcPts val="0"/>
              </a:spcBef>
              <a:spcAft>
                <a:spcPts val="600"/>
              </a:spcAft>
              <a:buFont typeface="Symbol,Sans-Serif" panose="05050102010706020507" pitchFamily="18" charset="2"/>
              <a:buChar char=""/>
            </a:pPr>
            <a:r>
              <a:rPr lang="lv-LV" sz="1800" kern="500" dirty="0">
                <a:latin typeface="Calibri"/>
                <a:ea typeface="+mn-lt"/>
                <a:cs typeface="+mn-lt"/>
              </a:rPr>
              <a:t>13 projekti Kurzemē</a:t>
            </a:r>
          </a:p>
          <a:p>
            <a:pPr marL="800100" lvl="1" indent="-342900">
              <a:lnSpc>
                <a:spcPct val="100000"/>
              </a:lnSpc>
              <a:spcBef>
                <a:spcPts val="0"/>
              </a:spcBef>
              <a:spcAft>
                <a:spcPts val="600"/>
              </a:spcAft>
              <a:buFont typeface="Symbol,Sans-Serif" panose="05050102010706020507" pitchFamily="18" charset="2"/>
              <a:buChar char=""/>
            </a:pPr>
            <a:r>
              <a:rPr lang="lv-LV" sz="1800" kern="500" dirty="0">
                <a:latin typeface="Calibri"/>
                <a:ea typeface="+mn-lt"/>
                <a:cs typeface="+mn-lt"/>
              </a:rPr>
              <a:t>4 projekti Latgalē</a:t>
            </a:r>
          </a:p>
          <a:p>
            <a:pPr marL="800100" lvl="1" indent="-342900">
              <a:lnSpc>
                <a:spcPct val="100000"/>
              </a:lnSpc>
              <a:spcBef>
                <a:spcPts val="0"/>
              </a:spcBef>
              <a:spcAft>
                <a:spcPts val="600"/>
              </a:spcAft>
              <a:buFont typeface="Symbol,Sans-Serif" panose="05050102010706020507" pitchFamily="18" charset="2"/>
              <a:buChar char=""/>
            </a:pPr>
            <a:r>
              <a:rPr lang="lv-LV" sz="1800" kern="500" dirty="0">
                <a:latin typeface="Calibri"/>
                <a:ea typeface="+mn-lt"/>
                <a:cs typeface="+mn-lt"/>
              </a:rPr>
              <a:t>2 projekti Vidzemē </a:t>
            </a:r>
          </a:p>
          <a:p>
            <a:pPr marL="800100" lvl="1" indent="-342900">
              <a:lnSpc>
                <a:spcPct val="100000"/>
              </a:lnSpc>
              <a:spcBef>
                <a:spcPts val="0"/>
              </a:spcBef>
              <a:spcAft>
                <a:spcPts val="600"/>
              </a:spcAft>
              <a:buFont typeface="Symbol,Sans-Serif" panose="05050102010706020507" pitchFamily="18" charset="2"/>
              <a:buChar char=""/>
            </a:pPr>
            <a:r>
              <a:rPr lang="lv-LV" sz="1800" kern="500" dirty="0">
                <a:latin typeface="Calibri"/>
                <a:ea typeface="+mn-lt"/>
                <a:cs typeface="+mn-lt"/>
              </a:rPr>
              <a:t>1 projekts Rīgā</a:t>
            </a:r>
          </a:p>
          <a:p>
            <a:pPr marL="342900" indent="-342900">
              <a:lnSpc>
                <a:spcPct val="100000"/>
              </a:lnSpc>
              <a:spcBef>
                <a:spcPts val="0"/>
              </a:spcBef>
              <a:spcAft>
                <a:spcPts val="600"/>
              </a:spcAft>
              <a:buFont typeface="Symbol,Sans-Serif" panose="05050102010706020507" pitchFamily="18" charset="2"/>
              <a:buChar char=""/>
            </a:pPr>
            <a:r>
              <a:rPr lang="lv-LV" sz="1800" kern="500" dirty="0">
                <a:latin typeface="Calibri"/>
                <a:cs typeface="Calibri"/>
              </a:rPr>
              <a:t>Projektos kopējā plānotā jauda 274 MW</a:t>
            </a:r>
          </a:p>
          <a:p>
            <a:pPr marL="800100" lvl="1" indent="-342900">
              <a:lnSpc>
                <a:spcPct val="100000"/>
              </a:lnSpc>
              <a:spcBef>
                <a:spcPts val="0"/>
              </a:spcBef>
              <a:spcAft>
                <a:spcPts val="600"/>
              </a:spcAft>
              <a:buFont typeface="Symbol,Sans-Serif" panose="05050102010706020507" pitchFamily="18" charset="2"/>
              <a:buChar char=""/>
            </a:pPr>
            <a:endParaRPr lang="lv-LV" sz="1800" kern="500" dirty="0">
              <a:latin typeface="Calibri"/>
              <a:cs typeface="Calibri"/>
            </a:endParaRPr>
          </a:p>
        </p:txBody>
      </p:sp>
      <p:sp>
        <p:nvSpPr>
          <p:cNvPr id="5" name="Content Placeholder 4">
            <a:extLst>
              <a:ext uri="{FF2B5EF4-FFF2-40B4-BE49-F238E27FC236}">
                <a16:creationId xmlns:a16="http://schemas.microsoft.com/office/drawing/2014/main" id="{F75081D3-30B4-46EC-BC05-A6329AFB4B65}"/>
              </a:ext>
            </a:extLst>
          </p:cNvPr>
          <p:cNvSpPr>
            <a:spLocks noGrp="1"/>
          </p:cNvSpPr>
          <p:nvPr>
            <p:ph sz="half" idx="2"/>
          </p:nvPr>
        </p:nvSpPr>
        <p:spPr>
          <a:xfrm>
            <a:off x="6186791" y="1410512"/>
            <a:ext cx="5682575" cy="5000016"/>
          </a:xfrm>
          <a:ln>
            <a:solidFill>
              <a:srgbClr val="0070C0"/>
            </a:solidFill>
          </a:ln>
        </p:spPr>
        <p:txBody>
          <a:bodyPr vert="horz" lIns="91440" tIns="45720" rIns="91440" bIns="45720" rtlCol="0" anchor="t">
            <a:normAutofit/>
          </a:bodyPr>
          <a:lstStyle/>
          <a:p>
            <a:pPr marL="457200" lvl="1" indent="0" algn="just">
              <a:lnSpc>
                <a:spcPct val="115000"/>
              </a:lnSpc>
              <a:spcAft>
                <a:spcPts val="800"/>
              </a:spcAft>
              <a:buNone/>
            </a:pPr>
            <a:r>
              <a:rPr lang="lv-LV" sz="1800" b="1" dirty="0">
                <a:solidFill>
                  <a:srgbClr val="000000"/>
                </a:solidFill>
                <a:latin typeface="Times New Roman"/>
                <a:ea typeface="Yu Mincho"/>
                <a:cs typeface="Arial"/>
              </a:rPr>
              <a:t>ATBALSTA PROGRAMMA</a:t>
            </a:r>
            <a:endParaRPr lang="lv-LV" sz="1800" b="1" dirty="0">
              <a:solidFill>
                <a:srgbClr val="000000"/>
              </a:solidFill>
              <a:effectLst/>
              <a:latin typeface="Times New Roman"/>
              <a:ea typeface="Yu Mincho"/>
              <a:cs typeface="Arial"/>
            </a:endParaRPr>
          </a:p>
          <a:p>
            <a:pPr marL="827405" lvl="1" indent="-285750">
              <a:lnSpc>
                <a:spcPct val="114999"/>
              </a:lnSpc>
              <a:spcBef>
                <a:spcPts val="0"/>
              </a:spcBef>
              <a:buFont typeface="Symbol" panose="05050102010706020507" pitchFamily="18" charset="2"/>
              <a:buChar char=""/>
            </a:pPr>
            <a:r>
              <a:rPr lang="lv-LV" sz="1800" dirty="0">
                <a:ea typeface="+mn-lt"/>
                <a:cs typeface="+mn-lt"/>
              </a:rPr>
              <a:t>Projektus var uzsākt un īstenot jau kopš maija (iesniegšanas brīdis CFLA)</a:t>
            </a:r>
          </a:p>
          <a:p>
            <a:pPr marL="827405" lvl="1" indent="-285750">
              <a:lnSpc>
                <a:spcPct val="114999"/>
              </a:lnSpc>
              <a:spcBef>
                <a:spcPts val="0"/>
              </a:spcBef>
              <a:buFont typeface="Symbol" panose="05050102010706020507" pitchFamily="18" charset="2"/>
              <a:buChar char=""/>
            </a:pPr>
            <a:r>
              <a:rPr lang="lv-LV" sz="1800" dirty="0">
                <a:ea typeface="+mn-lt"/>
                <a:cs typeface="+mn-lt"/>
              </a:rPr>
              <a:t>Aktuāli – finansējums no komercbankām vai valsts kases projektu īstenošanai</a:t>
            </a:r>
          </a:p>
          <a:p>
            <a:pPr marL="827405" lvl="1" indent="-285750">
              <a:lnSpc>
                <a:spcPct val="114999"/>
              </a:lnSpc>
              <a:spcBef>
                <a:spcPts val="0"/>
              </a:spcBef>
              <a:buFont typeface="Symbol" panose="05050102010706020507" pitchFamily="18" charset="2"/>
              <a:buChar char=""/>
            </a:pPr>
            <a:r>
              <a:rPr lang="lv-LV" sz="1800" dirty="0">
                <a:ea typeface="+mn-lt"/>
                <a:cs typeface="+mn-lt"/>
              </a:rPr>
              <a:t>Projekti jāpabeidz līdz 31.12.2023</a:t>
            </a:r>
          </a:p>
          <a:p>
            <a:pPr marL="827405" lvl="1" indent="-285750">
              <a:lnSpc>
                <a:spcPct val="114999"/>
              </a:lnSpc>
              <a:spcBef>
                <a:spcPts val="0"/>
              </a:spcBef>
              <a:buFont typeface="Symbol" panose="05050102010706020507" pitchFamily="18" charset="2"/>
              <a:buChar char=""/>
            </a:pPr>
            <a:r>
              <a:rPr lang="lv-LV" sz="1800" dirty="0">
                <a:latin typeface="Calibri"/>
                <a:ea typeface="Yu Mincho"/>
                <a:cs typeface="Calibri"/>
              </a:rPr>
              <a:t>ES fondu SAM 4.3.1. «Veicināt energoefektivitāti un vietējo AER izmantošanu centralizētajā siltumapgādē» 3.kārta</a:t>
            </a:r>
            <a:endParaRPr lang="lv-LV" sz="1800" dirty="0">
              <a:effectLst/>
              <a:latin typeface="Calibri"/>
              <a:ea typeface="Yu Mincho"/>
              <a:cs typeface="Calibri"/>
            </a:endParaRPr>
          </a:p>
          <a:p>
            <a:pPr marL="827405" lvl="1" indent="-285750">
              <a:lnSpc>
                <a:spcPct val="114999"/>
              </a:lnSpc>
              <a:spcBef>
                <a:spcPts val="0"/>
              </a:spcBef>
              <a:buFont typeface="Symbol" panose="05050102010706020507" pitchFamily="18" charset="2"/>
              <a:buChar char=""/>
            </a:pPr>
            <a:endParaRPr lang="lv-LV" sz="1800" dirty="0">
              <a:latin typeface="Calibri"/>
              <a:ea typeface="Yu Mincho"/>
              <a:cs typeface="Calibri"/>
            </a:endParaRPr>
          </a:p>
          <a:p>
            <a:pPr marL="827405" lvl="1" indent="-285750" algn="just">
              <a:lnSpc>
                <a:spcPct val="115000"/>
              </a:lnSpc>
              <a:spcBef>
                <a:spcPts val="0"/>
              </a:spcBef>
              <a:buFont typeface="Symbol" panose="05050102010706020507" pitchFamily="18" charset="2"/>
              <a:buChar char=""/>
            </a:pPr>
            <a:endParaRPr lang="lv-LV" sz="1800" dirty="0">
              <a:latin typeface="Times New Roman"/>
              <a:ea typeface="Yu Mincho"/>
              <a:cs typeface="Arial" panose="020B0604020202020204" pitchFamily="34" charset="0"/>
            </a:endParaRPr>
          </a:p>
          <a:p>
            <a:endParaRPr lang="lv-LV" dirty="0">
              <a:cs typeface="Calibri" panose="020F0502020204030204"/>
            </a:endParaRPr>
          </a:p>
        </p:txBody>
      </p:sp>
    </p:spTree>
    <p:extLst>
      <p:ext uri="{BB962C8B-B14F-4D97-AF65-F5344CB8AC3E}">
        <p14:creationId xmlns:p14="http://schemas.microsoft.com/office/powerpoint/2010/main" val="660438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37C8-0A99-4215-B7C9-3715FDF806D4}"/>
              </a:ext>
            </a:extLst>
          </p:cNvPr>
          <p:cNvSpPr>
            <a:spLocks noGrp="1"/>
          </p:cNvSpPr>
          <p:nvPr>
            <p:ph type="title"/>
          </p:nvPr>
        </p:nvSpPr>
        <p:spPr>
          <a:xfrm>
            <a:off x="838200" y="206976"/>
            <a:ext cx="10515600" cy="1189159"/>
          </a:xfrm>
        </p:spPr>
        <p:txBody>
          <a:bodyPr>
            <a:noAutofit/>
          </a:bodyPr>
          <a:lstStyle/>
          <a:p>
            <a:pPr>
              <a:spcBef>
                <a:spcPts val="0"/>
              </a:spcBef>
            </a:pPr>
            <a:r>
              <a:rPr lang="lv-LV" sz="2000" b="1" cap="all" dirty="0">
                <a:solidFill>
                  <a:srgbClr val="228B9D"/>
                </a:solidFill>
                <a:latin typeface="Verdana"/>
                <a:ea typeface="Verdana"/>
                <a:cs typeface="+mj-lt"/>
              </a:rPr>
              <a:t>61 projekts atbalstīts - pašvaldību infrastruktūras energoefektivitātes paaugstināšana (VARAM PROGRAMMA)</a:t>
            </a:r>
            <a:endParaRPr lang="lv-LV" sz="2000" b="1" cap="all" dirty="0">
              <a:solidFill>
                <a:srgbClr val="228B9D"/>
              </a:solidFill>
              <a:latin typeface="Verdana" panose="020B0604030504040204" pitchFamily="34" charset="0"/>
              <a:ea typeface="Verdana" panose="020B0604030504040204" pitchFamily="34" charset="0"/>
              <a:cs typeface="Calibri Light"/>
            </a:endParaRPr>
          </a:p>
        </p:txBody>
      </p:sp>
      <p:sp>
        <p:nvSpPr>
          <p:cNvPr id="4" name="Content Placeholder 3">
            <a:extLst>
              <a:ext uri="{FF2B5EF4-FFF2-40B4-BE49-F238E27FC236}">
                <a16:creationId xmlns:a16="http://schemas.microsoft.com/office/drawing/2014/main" id="{68D21CF1-CF89-487C-99CF-D674465058B6}"/>
              </a:ext>
            </a:extLst>
          </p:cNvPr>
          <p:cNvSpPr>
            <a:spLocks noGrp="1"/>
          </p:cNvSpPr>
          <p:nvPr>
            <p:ph sz="half" idx="1"/>
          </p:nvPr>
        </p:nvSpPr>
        <p:spPr>
          <a:xfrm>
            <a:off x="322633" y="1410512"/>
            <a:ext cx="5543145" cy="5000016"/>
          </a:xfrm>
          <a:ln>
            <a:solidFill>
              <a:srgbClr val="0070C0"/>
            </a:solidFill>
          </a:ln>
        </p:spPr>
        <p:txBody>
          <a:bodyPr vert="horz" lIns="91440" tIns="45720" rIns="91440" bIns="45720" rtlCol="0" anchor="t">
            <a:noAutofit/>
          </a:bodyPr>
          <a:lstStyle/>
          <a:p>
            <a:pPr marL="342900" indent="-342900">
              <a:lnSpc>
                <a:spcPct val="100000"/>
              </a:lnSpc>
              <a:spcBef>
                <a:spcPts val="0"/>
              </a:spcBef>
              <a:spcAft>
                <a:spcPts val="600"/>
              </a:spcAft>
              <a:buFont typeface="Symbol,Sans-Serif" panose="05050102010706020507" pitchFamily="18" charset="2"/>
              <a:buChar char=""/>
            </a:pPr>
            <a:r>
              <a:rPr lang="lv-LV" sz="1800" kern="500" dirty="0">
                <a:latin typeface="Calibri"/>
                <a:cs typeface="Calibri"/>
              </a:rPr>
              <a:t>Rīgas reģionā, t.sk. Rīgā – 16 projekti (6 izglītības iestādes, 2 kultūras ēkas, 4 administratīvās ēkas, 4 ūdenssaimniecības tehnoloģiskie procesi),</a:t>
            </a:r>
          </a:p>
          <a:p>
            <a:pPr marL="342900" indent="-342900">
              <a:lnSpc>
                <a:spcPct val="100000"/>
              </a:lnSpc>
              <a:spcBef>
                <a:spcPts val="0"/>
              </a:spcBef>
              <a:spcAft>
                <a:spcPts val="600"/>
              </a:spcAft>
              <a:buFont typeface="Symbol,Sans-Serif" panose="05050102010706020507" pitchFamily="18" charset="2"/>
              <a:buChar char=""/>
            </a:pPr>
            <a:r>
              <a:rPr lang="lv-LV" sz="1800" kern="500" dirty="0">
                <a:latin typeface="Calibri"/>
                <a:cs typeface="Calibri"/>
              </a:rPr>
              <a:t>Vidzemē – 14 projekti (3 izglītības iestādes, 2 kultūras ēkas, 5 administratīvās ēkas, 3 sociālo pakalpojumu ēkas, 1 ūdenssaimniecības tehnoloģiskais process),</a:t>
            </a:r>
          </a:p>
          <a:p>
            <a:pPr marL="342900" indent="-342900">
              <a:lnSpc>
                <a:spcPct val="100000"/>
              </a:lnSpc>
              <a:spcBef>
                <a:spcPts val="0"/>
              </a:spcBef>
              <a:spcAft>
                <a:spcPts val="600"/>
              </a:spcAft>
              <a:buFont typeface="Symbol,Sans-Serif" panose="05050102010706020507" pitchFamily="18" charset="2"/>
              <a:buChar char=""/>
            </a:pPr>
            <a:r>
              <a:rPr lang="lv-LV" sz="1800" kern="500" dirty="0">
                <a:latin typeface="Calibri"/>
                <a:cs typeface="Calibri"/>
              </a:rPr>
              <a:t>Latgalē – 15 projekti (1 veselības aprūpes ēka, 8 izglītības iestādes, 1 kultūras ēka, 3 administratīvās ēkas, 1 sociālo pakalpojumu ēka, 1 ūdenssaimniecības  tehnoloģiskais process),</a:t>
            </a:r>
          </a:p>
          <a:p>
            <a:pPr marL="342900" indent="-342900">
              <a:lnSpc>
                <a:spcPct val="100000"/>
              </a:lnSpc>
              <a:spcBef>
                <a:spcPts val="0"/>
              </a:spcBef>
              <a:spcAft>
                <a:spcPts val="600"/>
              </a:spcAft>
              <a:buFont typeface="Symbol,Sans-Serif" panose="05050102010706020507" pitchFamily="18" charset="2"/>
              <a:buChar char=""/>
            </a:pPr>
            <a:r>
              <a:rPr lang="lv-LV" sz="1800" kern="500" dirty="0">
                <a:latin typeface="Calibri"/>
                <a:cs typeface="Calibri"/>
              </a:rPr>
              <a:t>Zemgalē – 11 projekti (2 veselības aprūpes ēkas, 2 izglītības iestādes, 2 administratīvās ēkas, 2 sociālo pakalpojumu ēkas, 3 ūdenssaimniecības  tehnoloģiskie procesi),</a:t>
            </a:r>
          </a:p>
          <a:p>
            <a:pPr marL="342900" indent="-342900">
              <a:lnSpc>
                <a:spcPct val="100000"/>
              </a:lnSpc>
              <a:spcBef>
                <a:spcPts val="0"/>
              </a:spcBef>
              <a:spcAft>
                <a:spcPts val="600"/>
              </a:spcAft>
              <a:buFont typeface="Symbol,Sans-Serif" panose="05050102010706020507" pitchFamily="18" charset="2"/>
              <a:buChar char=""/>
            </a:pPr>
            <a:r>
              <a:rPr lang="lv-LV" sz="1800" kern="500" dirty="0">
                <a:latin typeface="Calibri"/>
                <a:cs typeface="Calibri"/>
              </a:rPr>
              <a:t>Kurzemē – 5 projekti (1 izglītības iestāde, 4 ūdenssaimniecības  tehnoloģiskie procesi).</a:t>
            </a:r>
          </a:p>
          <a:p>
            <a:pPr marL="800100" lvl="1" indent="-342900">
              <a:lnSpc>
                <a:spcPct val="100000"/>
              </a:lnSpc>
              <a:spcBef>
                <a:spcPts val="0"/>
              </a:spcBef>
              <a:spcAft>
                <a:spcPts val="600"/>
              </a:spcAft>
              <a:buFont typeface="Symbol,Sans-Serif" panose="05050102010706020507" pitchFamily="18" charset="2"/>
              <a:buChar char=""/>
            </a:pPr>
            <a:endParaRPr lang="lv-LV" sz="1800" kern="500" dirty="0">
              <a:latin typeface="Calibri"/>
              <a:cs typeface="Calibri"/>
            </a:endParaRPr>
          </a:p>
        </p:txBody>
      </p:sp>
      <p:sp>
        <p:nvSpPr>
          <p:cNvPr id="5" name="Content Placeholder 4">
            <a:extLst>
              <a:ext uri="{FF2B5EF4-FFF2-40B4-BE49-F238E27FC236}">
                <a16:creationId xmlns:a16="http://schemas.microsoft.com/office/drawing/2014/main" id="{F75081D3-30B4-46EC-BC05-A6329AFB4B65}"/>
              </a:ext>
            </a:extLst>
          </p:cNvPr>
          <p:cNvSpPr>
            <a:spLocks noGrp="1"/>
          </p:cNvSpPr>
          <p:nvPr>
            <p:ph sz="half" idx="2"/>
          </p:nvPr>
        </p:nvSpPr>
        <p:spPr>
          <a:xfrm>
            <a:off x="6186791" y="1410512"/>
            <a:ext cx="5682575" cy="5000016"/>
          </a:xfrm>
          <a:ln>
            <a:solidFill>
              <a:srgbClr val="0070C0"/>
            </a:solidFill>
          </a:ln>
        </p:spPr>
        <p:txBody>
          <a:bodyPr vert="horz" lIns="91440" tIns="45720" rIns="91440" bIns="45720" rtlCol="0" anchor="t">
            <a:normAutofit fontScale="85000" lnSpcReduction="20000"/>
          </a:bodyPr>
          <a:lstStyle/>
          <a:p>
            <a:pPr marL="0" indent="0">
              <a:lnSpc>
                <a:spcPct val="115000"/>
              </a:lnSpc>
              <a:spcAft>
                <a:spcPts val="800"/>
              </a:spcAft>
              <a:buNone/>
            </a:pPr>
            <a:r>
              <a:rPr lang="lv-LV" sz="2200" dirty="0">
                <a:solidFill>
                  <a:srgbClr val="000000"/>
                </a:solidFill>
                <a:ea typeface="Yu Mincho"/>
                <a:cs typeface="Arial"/>
              </a:rPr>
              <a:t>Energoefektivitātes paaugstināšanai projektu īstenotāji varēs veikt </a:t>
            </a:r>
            <a:r>
              <a:rPr lang="lv-LV" sz="2200" b="1" dirty="0">
                <a:solidFill>
                  <a:srgbClr val="000000"/>
                </a:solidFill>
                <a:ea typeface="Yu Mincho"/>
                <a:cs typeface="Arial"/>
              </a:rPr>
              <a:t>ēku pārbūvi vai atjaunošanu, </a:t>
            </a:r>
            <a:r>
              <a:rPr lang="lv-LV" sz="2200" dirty="0">
                <a:solidFill>
                  <a:srgbClr val="000000"/>
                </a:solidFill>
                <a:ea typeface="Yu Mincho"/>
                <a:cs typeface="Arial"/>
              </a:rPr>
              <a:t>lokālās vai autonomās </a:t>
            </a:r>
            <a:r>
              <a:rPr lang="lv-LV" sz="2200" b="1" dirty="0">
                <a:solidFill>
                  <a:srgbClr val="000000"/>
                </a:solidFill>
                <a:ea typeface="Yu Mincho"/>
                <a:cs typeface="Arial"/>
              </a:rPr>
              <a:t>siltumapgādes infrastruktūras pārbūvi vai atjaunošanu, </a:t>
            </a:r>
            <a:r>
              <a:rPr lang="lv-LV" sz="2200" dirty="0">
                <a:solidFill>
                  <a:srgbClr val="000000"/>
                </a:solidFill>
                <a:ea typeface="Yu Mincho"/>
                <a:cs typeface="Arial"/>
              </a:rPr>
              <a:t>kā arī iegādāties un uzstādīt atjaunojamos energoresursus izmantojošas</a:t>
            </a:r>
            <a:r>
              <a:rPr lang="lv-LV" sz="2200" b="1" dirty="0">
                <a:solidFill>
                  <a:srgbClr val="000000"/>
                </a:solidFill>
                <a:ea typeface="Yu Mincho"/>
                <a:cs typeface="Arial"/>
              </a:rPr>
              <a:t> siltumenerģiju ražošanas iekārtas</a:t>
            </a:r>
            <a:r>
              <a:rPr lang="lv-LV" sz="2200" dirty="0">
                <a:solidFill>
                  <a:srgbClr val="000000"/>
                </a:solidFill>
                <a:ea typeface="Yu Mincho"/>
                <a:cs typeface="Arial"/>
              </a:rPr>
              <a:t>. Programmas piektajā kārtā no Eiropas Reģionālās attīstības fonda (ERAF) bija pieejami vairāk nekā 37,4 miljoni eiro</a:t>
            </a:r>
            <a:endParaRPr lang="lv-LV" sz="2200" dirty="0">
              <a:solidFill>
                <a:srgbClr val="000000"/>
              </a:solidFill>
              <a:effectLst/>
              <a:ea typeface="Yu Mincho"/>
              <a:cs typeface="Arial"/>
            </a:endParaRPr>
          </a:p>
          <a:p>
            <a:pPr marL="370205" indent="-285750">
              <a:lnSpc>
                <a:spcPct val="114999"/>
              </a:lnSpc>
              <a:spcBef>
                <a:spcPts val="0"/>
              </a:spcBef>
              <a:buFont typeface="Symbol" panose="05050102010706020507" pitchFamily="18" charset="2"/>
              <a:buChar char=""/>
            </a:pPr>
            <a:r>
              <a:rPr lang="lv-LV" sz="2200" dirty="0">
                <a:ea typeface="Yu Mincho"/>
                <a:cs typeface="Calibri"/>
              </a:rPr>
              <a:t>CFLA </a:t>
            </a:r>
            <a:r>
              <a:rPr lang="lv-LV" sz="2200" b="1" dirty="0">
                <a:ea typeface="Yu Mincho"/>
                <a:cs typeface="Calibri"/>
              </a:rPr>
              <a:t>ir apstiprinājusi 61 projektu </a:t>
            </a:r>
          </a:p>
          <a:p>
            <a:pPr marL="370205" indent="-285750">
              <a:lnSpc>
                <a:spcPct val="114999"/>
              </a:lnSpc>
              <a:spcBef>
                <a:spcPts val="0"/>
              </a:spcBef>
              <a:buFont typeface="Symbol" panose="05050102010706020507" pitchFamily="18" charset="2"/>
              <a:buChar char=""/>
            </a:pPr>
            <a:r>
              <a:rPr lang="lv-LV" sz="2200" dirty="0">
                <a:ea typeface="Yu Mincho"/>
                <a:cs typeface="Calibri"/>
              </a:rPr>
              <a:t>4.2.2. specifiskais atbalsta mērķis "Atbilstoši pašvaldības integrētajām attīstības programmām sekmēt energoefektivitātes paaugstināšanu un atjaunojamo energoresursu izmantošanu pašvaldību ēkās"</a:t>
            </a:r>
            <a:endParaRPr lang="lv-LV" dirty="0">
              <a:cs typeface="Calibri" panose="020F0502020204030204"/>
            </a:endParaRPr>
          </a:p>
        </p:txBody>
      </p:sp>
    </p:spTree>
    <p:extLst>
      <p:ext uri="{BB962C8B-B14F-4D97-AF65-F5344CB8AC3E}">
        <p14:creationId xmlns:p14="http://schemas.microsoft.com/office/powerpoint/2010/main" val="1883167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37C8-0A99-4215-B7C9-3715FDF806D4}"/>
              </a:ext>
            </a:extLst>
          </p:cNvPr>
          <p:cNvSpPr>
            <a:spLocks noGrp="1"/>
          </p:cNvSpPr>
          <p:nvPr>
            <p:ph type="title"/>
          </p:nvPr>
        </p:nvSpPr>
        <p:spPr>
          <a:xfrm>
            <a:off x="838200" y="206976"/>
            <a:ext cx="10515600" cy="1189159"/>
          </a:xfrm>
        </p:spPr>
        <p:txBody>
          <a:bodyPr>
            <a:noAutofit/>
          </a:bodyPr>
          <a:lstStyle/>
          <a:p>
            <a:pPr>
              <a:spcBef>
                <a:spcPts val="0"/>
              </a:spcBef>
            </a:pPr>
            <a:r>
              <a:rPr lang="lv-LV" sz="2000" b="1" cap="all" dirty="0">
                <a:solidFill>
                  <a:srgbClr val="228B9D"/>
                </a:solidFill>
                <a:latin typeface="Verdana"/>
                <a:ea typeface="Verdana"/>
                <a:cs typeface="+mj-lt"/>
              </a:rPr>
              <a:t>JAUNA ATLASE PAŠVALDĪBĀM - ES fondu finansējums ēku energoefektivitātes uzlabošanai (VARAM PROGRAMMA)</a:t>
            </a:r>
            <a:endParaRPr lang="lv-LV" sz="2000" b="1" cap="all" dirty="0">
              <a:solidFill>
                <a:srgbClr val="228B9D"/>
              </a:solidFill>
              <a:latin typeface="Verdana" panose="020B0604030504040204" pitchFamily="34" charset="0"/>
              <a:ea typeface="Verdana" panose="020B0604030504040204" pitchFamily="34" charset="0"/>
              <a:cs typeface="Calibri Light"/>
            </a:endParaRPr>
          </a:p>
        </p:txBody>
      </p:sp>
      <p:sp>
        <p:nvSpPr>
          <p:cNvPr id="4" name="Content Placeholder 3">
            <a:extLst>
              <a:ext uri="{FF2B5EF4-FFF2-40B4-BE49-F238E27FC236}">
                <a16:creationId xmlns:a16="http://schemas.microsoft.com/office/drawing/2014/main" id="{68D21CF1-CF89-487C-99CF-D674465058B6}"/>
              </a:ext>
            </a:extLst>
          </p:cNvPr>
          <p:cNvSpPr>
            <a:spLocks noGrp="1"/>
          </p:cNvSpPr>
          <p:nvPr>
            <p:ph sz="half" idx="1"/>
          </p:nvPr>
        </p:nvSpPr>
        <p:spPr>
          <a:xfrm>
            <a:off x="322633" y="1410512"/>
            <a:ext cx="5543145" cy="5000016"/>
          </a:xfrm>
          <a:ln>
            <a:solidFill>
              <a:srgbClr val="0070C0"/>
            </a:solidFill>
          </a:ln>
        </p:spPr>
        <p:txBody>
          <a:bodyPr vert="horz" lIns="91440" tIns="45720" rIns="91440" bIns="45720" rtlCol="0" anchor="t">
            <a:noAutofit/>
          </a:bodyPr>
          <a:lstStyle/>
          <a:p>
            <a:pPr marL="342900" indent="-342900">
              <a:lnSpc>
                <a:spcPct val="100000"/>
              </a:lnSpc>
              <a:spcBef>
                <a:spcPts val="0"/>
              </a:spcBef>
              <a:spcAft>
                <a:spcPts val="600"/>
              </a:spcAft>
              <a:buFont typeface="Symbol,Sans-Serif" panose="05050102010706020507" pitchFamily="18" charset="2"/>
              <a:buChar char=""/>
            </a:pPr>
            <a:r>
              <a:rPr lang="lv-LV" sz="1800" kern="500" dirty="0">
                <a:latin typeface="Calibri"/>
                <a:cs typeface="Calibri"/>
              </a:rPr>
              <a:t>CFLA izsludina atklātu ES fondu projektu atlasi pašvaldībām un to kapitālsabiedrībām pašvaldības infrastruktūras energoefektivitātes paaugstināšanai </a:t>
            </a:r>
          </a:p>
          <a:p>
            <a:pPr marL="342900" indent="-342900">
              <a:lnSpc>
                <a:spcPct val="100000"/>
              </a:lnSpc>
              <a:spcBef>
                <a:spcPts val="0"/>
              </a:spcBef>
              <a:spcAft>
                <a:spcPts val="600"/>
              </a:spcAft>
              <a:buFont typeface="Symbol,Sans-Serif" panose="05050102010706020507" pitchFamily="18" charset="2"/>
              <a:buChar char=""/>
            </a:pPr>
            <a:r>
              <a:rPr lang="lv-LV" sz="1800" kern="500" dirty="0">
                <a:latin typeface="Calibri"/>
                <a:cs typeface="Calibri"/>
              </a:rPr>
              <a:t>Papildu uzsaukums projektu iesniegšanai tiek organizēts, lai izmantotu atlikušo ES fondu programmas finansējumu - </a:t>
            </a:r>
            <a:r>
              <a:rPr lang="lv-LV" sz="1800" b="1" kern="500" dirty="0">
                <a:latin typeface="Calibri"/>
                <a:cs typeface="Calibri"/>
              </a:rPr>
              <a:t>8 263 119,09 eiro</a:t>
            </a:r>
            <a:r>
              <a:rPr lang="lv-LV" sz="1800" kern="500" dirty="0">
                <a:latin typeface="Calibri"/>
                <a:cs typeface="Calibri"/>
              </a:rPr>
              <a:t>.</a:t>
            </a:r>
          </a:p>
          <a:p>
            <a:pPr marL="342900" indent="-342900">
              <a:lnSpc>
                <a:spcPct val="100000"/>
              </a:lnSpc>
              <a:spcBef>
                <a:spcPts val="0"/>
              </a:spcBef>
              <a:spcAft>
                <a:spcPts val="600"/>
              </a:spcAft>
              <a:buFont typeface="Symbol,Sans-Serif" panose="05050102010706020507" pitchFamily="18" charset="2"/>
              <a:buChar char=""/>
            </a:pPr>
            <a:r>
              <a:rPr lang="lv-LV" sz="1800" kern="500" dirty="0">
                <a:latin typeface="Calibri"/>
                <a:cs typeface="Calibri"/>
              </a:rPr>
              <a:t>Projektu iesniegumus CFLA pieņems </a:t>
            </a:r>
            <a:r>
              <a:rPr lang="lv-LV" sz="1800" b="1" kern="500" dirty="0">
                <a:latin typeface="Calibri"/>
                <a:cs typeface="Calibri"/>
              </a:rPr>
              <a:t>līdz š.g. 30. septembrim</a:t>
            </a:r>
            <a:r>
              <a:rPr lang="lv-LV" sz="1800" kern="500" dirty="0">
                <a:latin typeface="Calibri"/>
                <a:cs typeface="Calibri"/>
              </a:rPr>
              <a:t> (ieskaitot)</a:t>
            </a:r>
          </a:p>
          <a:p>
            <a:pPr marL="342900" indent="-342900">
              <a:lnSpc>
                <a:spcPct val="100000"/>
              </a:lnSpc>
              <a:spcBef>
                <a:spcPts val="0"/>
              </a:spcBef>
              <a:spcAft>
                <a:spcPts val="600"/>
              </a:spcAft>
              <a:buFont typeface="Symbol,Sans-Serif" panose="05050102010706020507" pitchFamily="18" charset="2"/>
              <a:buChar char=""/>
            </a:pPr>
            <a:r>
              <a:rPr lang="lv-LV" sz="1800" kern="500" dirty="0">
                <a:latin typeface="Calibri"/>
                <a:cs typeface="Calibri"/>
              </a:rPr>
              <a:t>Projektu īstenošana būs jāpabeidz līdz 2023. gada beigām</a:t>
            </a:r>
          </a:p>
          <a:p>
            <a:pPr marL="342900" indent="-342900">
              <a:lnSpc>
                <a:spcPct val="100000"/>
              </a:lnSpc>
              <a:spcBef>
                <a:spcPts val="0"/>
              </a:spcBef>
              <a:spcAft>
                <a:spcPts val="600"/>
              </a:spcAft>
              <a:buFont typeface="Symbol,Sans-Serif" panose="05050102010706020507" pitchFamily="18" charset="2"/>
              <a:buChar char=""/>
            </a:pPr>
            <a:r>
              <a:rPr lang="lv-LV" sz="1800" kern="500" dirty="0">
                <a:latin typeface="Calibri"/>
                <a:cs typeface="Calibri"/>
              </a:rPr>
              <a:t>4.2.2. (13.1.3.1.) «Atbilstoši pašvaldības integrētajām attīstības programmām sekmēt energoefektivitātes paaugstināšanu un atjaunojamo energoresursu izmantošanu pašvaldību ēkās», 5. kārtas papildu uzsaukums</a:t>
            </a:r>
          </a:p>
          <a:p>
            <a:pPr marL="342900" indent="-342900">
              <a:lnSpc>
                <a:spcPct val="100000"/>
              </a:lnSpc>
              <a:spcBef>
                <a:spcPts val="0"/>
              </a:spcBef>
              <a:spcAft>
                <a:spcPts val="600"/>
              </a:spcAft>
              <a:buFont typeface="Symbol,Sans-Serif" panose="05050102010706020507" pitchFamily="18" charset="2"/>
              <a:buChar char=""/>
            </a:pPr>
            <a:endParaRPr lang="lv-LV" sz="1800" kern="500" dirty="0">
              <a:latin typeface="Calibri"/>
              <a:cs typeface="Calibri"/>
            </a:endParaRPr>
          </a:p>
        </p:txBody>
      </p:sp>
      <p:sp>
        <p:nvSpPr>
          <p:cNvPr id="5" name="Content Placeholder 4">
            <a:extLst>
              <a:ext uri="{FF2B5EF4-FFF2-40B4-BE49-F238E27FC236}">
                <a16:creationId xmlns:a16="http://schemas.microsoft.com/office/drawing/2014/main" id="{F75081D3-30B4-46EC-BC05-A6329AFB4B65}"/>
              </a:ext>
            </a:extLst>
          </p:cNvPr>
          <p:cNvSpPr>
            <a:spLocks noGrp="1"/>
          </p:cNvSpPr>
          <p:nvPr>
            <p:ph sz="half" idx="2"/>
          </p:nvPr>
        </p:nvSpPr>
        <p:spPr>
          <a:xfrm>
            <a:off x="6186791" y="1410512"/>
            <a:ext cx="5682575" cy="5000016"/>
          </a:xfrm>
          <a:ln>
            <a:solidFill>
              <a:srgbClr val="0070C0"/>
            </a:solidFill>
          </a:ln>
        </p:spPr>
        <p:txBody>
          <a:bodyPr vert="horz" lIns="91440" tIns="45720" rIns="91440" bIns="45720" rtlCol="0" anchor="t">
            <a:normAutofit/>
          </a:bodyPr>
          <a:lstStyle/>
          <a:p>
            <a:pPr marL="0" indent="0">
              <a:lnSpc>
                <a:spcPct val="100000"/>
              </a:lnSpc>
              <a:spcAft>
                <a:spcPts val="800"/>
              </a:spcAft>
              <a:buNone/>
            </a:pPr>
            <a:r>
              <a:rPr lang="lv-LV" sz="2000" dirty="0">
                <a:solidFill>
                  <a:srgbClr val="000000"/>
                </a:solidFill>
                <a:ea typeface="Yu Mincho"/>
                <a:cs typeface="Arial"/>
              </a:rPr>
              <a:t>Mērķis - primārās enerģijas patēriņa samazinājums, lai sekmētu energoefektivitātes paaugstināšanu un pašvaldību izdevumu samazināšanos par siltumapgādi</a:t>
            </a:r>
          </a:p>
          <a:p>
            <a:pPr marL="0" indent="0">
              <a:lnSpc>
                <a:spcPct val="100000"/>
              </a:lnSpc>
              <a:spcAft>
                <a:spcPts val="800"/>
              </a:spcAft>
              <a:buNone/>
            </a:pPr>
            <a:r>
              <a:rPr lang="lv-LV" sz="2000" dirty="0">
                <a:solidFill>
                  <a:srgbClr val="000000"/>
                </a:solidFill>
                <a:ea typeface="Yu Mincho"/>
                <a:cs typeface="Arial"/>
              </a:rPr>
              <a:t>Uz ES fondu atbalstu var pieteikties  pašvaldības vai to izveidotas iestādes, kā arī  pašvaldību kapitālsabiedrības un publiski privātās kapitālsabiedrības, kurā kapitāla daļas vai balsstiesīgās akcijas pieder vismaz vienai pašvaldībai.</a:t>
            </a:r>
          </a:p>
        </p:txBody>
      </p:sp>
    </p:spTree>
    <p:extLst>
      <p:ext uri="{BB962C8B-B14F-4D97-AF65-F5344CB8AC3E}">
        <p14:creationId xmlns:p14="http://schemas.microsoft.com/office/powerpoint/2010/main" val="139325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with low confidence">
            <a:extLst>
              <a:ext uri="{FF2B5EF4-FFF2-40B4-BE49-F238E27FC236}">
                <a16:creationId xmlns:a16="http://schemas.microsoft.com/office/drawing/2014/main" id="{2913CBD2-6811-4C7B-9FBA-03720F60C9D4}"/>
              </a:ext>
            </a:extLst>
          </p:cNvPr>
          <p:cNvPicPr>
            <a:picLocks noChangeAspect="1"/>
          </p:cNvPicPr>
          <p:nvPr/>
        </p:nvPicPr>
        <p:blipFill>
          <a:blip r:embed="rId2"/>
          <a:stretch>
            <a:fillRect/>
          </a:stretch>
        </p:blipFill>
        <p:spPr>
          <a:xfrm>
            <a:off x="121357" y="68263"/>
            <a:ext cx="11949285" cy="6721475"/>
          </a:xfrm>
          <a:prstGeom prst="rect">
            <a:avLst/>
          </a:prstGeom>
          <a:noFill/>
        </p:spPr>
      </p:pic>
    </p:spTree>
    <p:extLst>
      <p:ext uri="{BB962C8B-B14F-4D97-AF65-F5344CB8AC3E}">
        <p14:creationId xmlns:p14="http://schemas.microsoft.com/office/powerpoint/2010/main" val="416038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5"/>
            <a:ext cx="12188952" cy="6857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1687" b="1" kern="0">
              <a:solidFill>
                <a:prstClr val="white"/>
              </a:solidFill>
              <a:latin typeface="Calibri" panose="020F0502020204030204"/>
              <a:sym typeface="Helvetica Neue"/>
            </a:endParaRPr>
          </a:p>
        </p:txBody>
      </p:sp>
      <p:sp>
        <p:nvSpPr>
          <p:cNvPr id="46" name="Rectangle 45">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105"/>
            <a:ext cx="12188952" cy="6857791"/>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1687" b="1" kern="0">
              <a:solidFill>
                <a:prstClr val="white"/>
              </a:solidFill>
              <a:latin typeface="Calibri" panose="020F0502020204030204"/>
              <a:sym typeface="Helvetica Neue"/>
            </a:endParaRPr>
          </a:p>
        </p:txBody>
      </p:sp>
      <p:grpSp>
        <p:nvGrpSpPr>
          <p:cNvPr id="48" name="Group 47">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62595" y="884155"/>
            <a:ext cx="214306" cy="429768"/>
            <a:chOff x="215328" y="-46937"/>
            <a:chExt cx="304800" cy="2773841"/>
          </a:xfrm>
        </p:grpSpPr>
        <p:cxnSp>
          <p:nvCxnSpPr>
            <p:cNvPr id="49" name="Straight Connector 48">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61"/>
            <a:ext cx="12048729" cy="4093181"/>
            <a:chOff x="1" y="2075420"/>
            <a:chExt cx="12048729" cy="4093306"/>
          </a:xfrm>
        </p:grpSpPr>
        <p:sp>
          <p:nvSpPr>
            <p:cNvPr id="55" name="Oval 54">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1687" b="1" kern="0">
                <a:solidFill>
                  <a:prstClr val="white"/>
                </a:solidFill>
                <a:latin typeface="Calibri" panose="020F0502020204030204"/>
                <a:sym typeface="Helvetica Neue"/>
              </a:endParaRPr>
            </a:p>
          </p:txBody>
        </p:sp>
        <p:sp>
          <p:nvSpPr>
            <p:cNvPr id="56" name="Oval 55">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1687" b="1" kern="0">
                <a:solidFill>
                  <a:prstClr val="white"/>
                </a:solidFill>
                <a:latin typeface="Calibri" panose="020F0502020204030204"/>
                <a:sym typeface="Helvetica Neue"/>
              </a:endParaRPr>
            </a:p>
          </p:txBody>
        </p:sp>
        <p:sp>
          <p:nvSpPr>
            <p:cNvPr id="57" name="Oval 56">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1687" b="1" kern="0">
                <a:solidFill>
                  <a:prstClr val="white"/>
                </a:solidFill>
                <a:latin typeface="Calibri" panose="020F0502020204030204"/>
                <a:sym typeface="Helvetica Neue"/>
              </a:endParaRPr>
            </a:p>
          </p:txBody>
        </p:sp>
        <p:sp>
          <p:nvSpPr>
            <p:cNvPr id="58" name="Oval 57">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1687" b="1" kern="0" dirty="0">
                <a:solidFill>
                  <a:prstClr val="white"/>
                </a:solidFill>
                <a:latin typeface="Calibri" panose="020F0502020204030204"/>
                <a:sym typeface="Helvetica Neue"/>
              </a:endParaRPr>
            </a:p>
          </p:txBody>
        </p:sp>
        <p:sp>
          <p:nvSpPr>
            <p:cNvPr id="59" name="Oval 58">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1687" b="1" kern="0">
                <a:solidFill>
                  <a:prstClr val="white"/>
                </a:solidFill>
                <a:latin typeface="Calibri" panose="020F0502020204030204"/>
                <a:sym typeface="Helvetica Neue"/>
              </a:endParaRPr>
            </a:p>
          </p:txBody>
        </p:sp>
        <p:sp>
          <p:nvSpPr>
            <p:cNvPr id="60" name="Oval 59">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1687" b="1" kern="0">
                <a:solidFill>
                  <a:prstClr val="white"/>
                </a:solidFill>
                <a:latin typeface="Calibri" panose="020F0502020204030204"/>
                <a:sym typeface="Helvetica Neue"/>
              </a:endParaRPr>
            </a:p>
          </p:txBody>
        </p:sp>
      </p:grpSp>
      <p:sp>
        <p:nvSpPr>
          <p:cNvPr id="62" name="Rectangle 61">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89" y="1042668"/>
            <a:ext cx="2796376"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1687" b="1" kern="0">
              <a:solidFill>
                <a:prstClr val="white"/>
              </a:solidFill>
              <a:latin typeface="Calibri" panose="020F0502020204030204"/>
              <a:sym typeface="Helvetica Neue"/>
            </a:endParaRPr>
          </a:p>
        </p:txBody>
      </p:sp>
      <p:grpSp>
        <p:nvGrpSpPr>
          <p:cNvPr id="64" name="Group 63">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725834"/>
            <a:ext cx="548640" cy="386009"/>
            <a:chOff x="7029447" y="3514725"/>
            <a:chExt cx="1285875" cy="549007"/>
          </a:xfrm>
        </p:grpSpPr>
        <p:cxnSp>
          <p:nvCxnSpPr>
            <p:cNvPr id="65" name="Straight Connector 64">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0" name="Rectangle 69">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02"/>
            <a:ext cx="6095996" cy="711231"/>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1687" b="1" kern="0">
              <a:solidFill>
                <a:prstClr val="white"/>
              </a:solidFill>
              <a:latin typeface="Calibri" panose="020F0502020204030204"/>
              <a:sym typeface="Helvetica Neue"/>
            </a:endParaRPr>
          </a:p>
        </p:txBody>
      </p:sp>
      <p:grpSp>
        <p:nvGrpSpPr>
          <p:cNvPr id="72" name="Group 71">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741374" y="6021974"/>
            <a:ext cx="1285836" cy="386009"/>
            <a:chOff x="7029447" y="3514725"/>
            <a:chExt cx="1285875" cy="549007"/>
          </a:xfrm>
        </p:grpSpPr>
        <p:cxnSp>
          <p:nvCxnSpPr>
            <p:cNvPr id="73" name="Straight Connector 72">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3" name="Title 1">
            <a:extLst>
              <a:ext uri="{FF2B5EF4-FFF2-40B4-BE49-F238E27FC236}">
                <a16:creationId xmlns:a16="http://schemas.microsoft.com/office/drawing/2014/main" id="{43DA63D8-9A80-4A91-B630-9195F2099126}"/>
              </a:ext>
            </a:extLst>
          </p:cNvPr>
          <p:cNvSpPr>
            <a:spLocks noGrp="1"/>
          </p:cNvSpPr>
          <p:nvPr>
            <p:ph type="title"/>
          </p:nvPr>
        </p:nvSpPr>
        <p:spPr>
          <a:xfrm>
            <a:off x="630936" y="496081"/>
            <a:ext cx="4195140" cy="5638659"/>
          </a:xfrm>
          <a:noFill/>
        </p:spPr>
        <p:txBody>
          <a:bodyPr vert="horz" lIns="64292" tIns="32146" rIns="64292" bIns="32146" rtlCol="0" anchor="ctr">
            <a:normAutofit/>
          </a:bodyPr>
          <a:lstStyle/>
          <a:p>
            <a:pPr defTabSz="642915"/>
            <a:r>
              <a:rPr lang="en-US" sz="4781">
                <a:latin typeface="+mj-lt"/>
                <a:ea typeface="+mj-ea"/>
                <a:cs typeface="+mj-cs"/>
              </a:rPr>
              <a:t>Vidēja termiņa attīstības perspektīva</a:t>
            </a:r>
          </a:p>
        </p:txBody>
      </p:sp>
      <p:sp>
        <p:nvSpPr>
          <p:cNvPr id="15" name="Slide Number Placeholder 4">
            <a:extLst>
              <a:ext uri="{FF2B5EF4-FFF2-40B4-BE49-F238E27FC236}">
                <a16:creationId xmlns:a16="http://schemas.microsoft.com/office/drawing/2014/main" id="{A4E0F5B5-2F76-48D4-B7C4-A25FCA0E4097}"/>
              </a:ext>
            </a:extLst>
          </p:cNvPr>
          <p:cNvSpPr>
            <a:spLocks noGrp="1"/>
          </p:cNvSpPr>
          <p:nvPr>
            <p:ph type="sldNum" sz="quarter" idx="12"/>
          </p:nvPr>
        </p:nvSpPr>
        <p:spPr>
          <a:xfrm>
            <a:off x="1" y="6309272"/>
            <a:ext cx="640079" cy="548623"/>
          </a:xfrm>
        </p:spPr>
        <p:txBody>
          <a:bodyPr vert="horz" lIns="64292" tIns="32146" rIns="64292" bIns="32146" rtlCol="0" anchor="ctr">
            <a:normAutofit/>
          </a:bodyPr>
          <a:lstStyle/>
          <a:p>
            <a:pPr algn="ctr" defTabSz="642915">
              <a:spcAft>
                <a:spcPts val="422"/>
              </a:spcAft>
            </a:pPr>
            <a:fld id="{DE995808-A995-4D10-8E3A-0AAC6AF1F108}" type="slidenum">
              <a:rPr lang="en-US" sz="844" b="1">
                <a:solidFill>
                  <a:prstClr val="white"/>
                </a:solidFill>
                <a:latin typeface="Calibri" panose="020F0502020204030204"/>
                <a:sym typeface="Helvetica Neue"/>
              </a:rPr>
              <a:pPr algn="ctr" defTabSz="642915">
                <a:spcAft>
                  <a:spcPts val="422"/>
                </a:spcAft>
              </a:pPr>
              <a:t>24</a:t>
            </a:fld>
            <a:endParaRPr lang="en-US" sz="844" b="1">
              <a:solidFill>
                <a:prstClr val="white"/>
              </a:solidFill>
              <a:latin typeface="Calibri" panose="020F0502020204030204"/>
              <a:sym typeface="Helvetica Neue"/>
            </a:endParaRPr>
          </a:p>
        </p:txBody>
      </p:sp>
      <p:graphicFrame>
        <p:nvGraphicFramePr>
          <p:cNvPr id="8" name="Content Placeholder 5">
            <a:extLst>
              <a:ext uri="{FF2B5EF4-FFF2-40B4-BE49-F238E27FC236}">
                <a16:creationId xmlns:a16="http://schemas.microsoft.com/office/drawing/2014/main" id="{06B053C2-7600-4886-9826-C02059083F20}"/>
              </a:ext>
            </a:extLst>
          </p:cNvPr>
          <p:cNvGraphicFramePr>
            <a:graphicFrameLocks noGrp="1"/>
          </p:cNvGraphicFramePr>
          <p:nvPr>
            <p:ph sz="half" idx="1"/>
          </p:nvPr>
        </p:nvGraphicFramePr>
        <p:xfrm>
          <a:off x="4244249" y="866663"/>
          <a:ext cx="7399704" cy="5605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085432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E68F72-10BD-46FD-B99A-5F4D72E1335B}"/>
              </a:ext>
            </a:extLst>
          </p:cNvPr>
          <p:cNvSpPr>
            <a:spLocks noGrp="1"/>
          </p:cNvSpPr>
          <p:nvPr>
            <p:ph type="sldNum" sz="quarter" idx="12"/>
          </p:nvPr>
        </p:nvSpPr>
        <p:spPr/>
        <p:txBody>
          <a:bodyPr/>
          <a:lstStyle/>
          <a:p>
            <a:fld id="{DE995808-A995-4D10-8E3A-0AAC6AF1F108}" type="slidenum">
              <a:rPr lang="lv-LV" smtClean="0"/>
              <a:pPr/>
              <a:t>25</a:t>
            </a:fld>
            <a:endParaRPr lang="lv-LV"/>
          </a:p>
        </p:txBody>
      </p:sp>
      <p:pic>
        <p:nvPicPr>
          <p:cNvPr id="6" name="Picture 5">
            <a:extLst>
              <a:ext uri="{FF2B5EF4-FFF2-40B4-BE49-F238E27FC236}">
                <a16:creationId xmlns:a16="http://schemas.microsoft.com/office/drawing/2014/main" id="{AD14A365-8D6C-4B12-8550-146BC14AC9E9}"/>
              </a:ext>
            </a:extLst>
          </p:cNvPr>
          <p:cNvPicPr>
            <a:picLocks noChangeAspect="1"/>
          </p:cNvPicPr>
          <p:nvPr/>
        </p:nvPicPr>
        <p:blipFill>
          <a:blip r:embed="rId2"/>
          <a:stretch>
            <a:fillRect/>
          </a:stretch>
        </p:blipFill>
        <p:spPr>
          <a:xfrm>
            <a:off x="-1" y="670"/>
            <a:ext cx="12086897" cy="6797552"/>
          </a:xfrm>
          <a:prstGeom prst="rect">
            <a:avLst/>
          </a:prstGeom>
        </p:spPr>
      </p:pic>
    </p:spTree>
    <p:extLst>
      <p:ext uri="{BB962C8B-B14F-4D97-AF65-F5344CB8AC3E}">
        <p14:creationId xmlns:p14="http://schemas.microsoft.com/office/powerpoint/2010/main" val="1448468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5"/>
            <a:ext cx="12190475" cy="6857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1687" b="1" kern="0">
              <a:solidFill>
                <a:prstClr val="white"/>
              </a:solidFill>
              <a:latin typeface="Calibri" panose="020F0502020204030204"/>
              <a:sym typeface="Helvetica Neue"/>
            </a:endParaRPr>
          </a:p>
        </p:txBody>
      </p:sp>
      <p:sp>
        <p:nvSpPr>
          <p:cNvPr id="14" name="Freeform: Shape 1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5"/>
            <a:ext cx="6356349" cy="6857791"/>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10751" hangingPunct="0"/>
            <a:endParaRPr lang="en-US" sz="1687" b="1" kern="0">
              <a:solidFill>
                <a:prstClr val="white"/>
              </a:solidFill>
              <a:latin typeface="Calibri" panose="020F0502020204030204"/>
              <a:sym typeface="Helvetica Neue"/>
            </a:endParaRPr>
          </a:p>
        </p:txBody>
      </p:sp>
      <p:sp>
        <p:nvSpPr>
          <p:cNvPr id="16" name="Freeform: Shape 1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5"/>
            <a:ext cx="5979590" cy="6857791"/>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10751" hangingPunct="0"/>
            <a:endParaRPr lang="en-US" sz="1687" b="1" kern="0">
              <a:solidFill>
                <a:prstClr val="white"/>
              </a:solidFill>
              <a:latin typeface="Calibri" panose="020F0502020204030204"/>
              <a:sym typeface="Helvetica Neue"/>
            </a:endParaRPr>
          </a:p>
        </p:txBody>
      </p:sp>
      <p:sp>
        <p:nvSpPr>
          <p:cNvPr id="2" name="Title 1">
            <a:extLst>
              <a:ext uri="{FF2B5EF4-FFF2-40B4-BE49-F238E27FC236}">
                <a16:creationId xmlns:a16="http://schemas.microsoft.com/office/drawing/2014/main" id="{54A7C0F1-5ED8-4601-8839-3A5B48BD7D71}"/>
              </a:ext>
            </a:extLst>
          </p:cNvPr>
          <p:cNvSpPr>
            <a:spLocks noGrp="1"/>
          </p:cNvSpPr>
          <p:nvPr>
            <p:ph type="title"/>
          </p:nvPr>
        </p:nvSpPr>
        <p:spPr>
          <a:xfrm>
            <a:off x="408202" y="704171"/>
            <a:ext cx="3959951" cy="5194450"/>
          </a:xfrm>
        </p:spPr>
        <p:txBody>
          <a:bodyPr vert="horz" lIns="64292" tIns="32146" rIns="64292" bIns="32146" rtlCol="0" anchor="ctr">
            <a:normAutofit/>
          </a:bodyPr>
          <a:lstStyle/>
          <a:p>
            <a:pPr defTabSz="642915"/>
            <a:r>
              <a:rPr lang="en-US" sz="4922" b="1" dirty="0" err="1">
                <a:solidFill>
                  <a:schemeClr val="bg1"/>
                </a:solidFill>
                <a:latin typeface="+mj-lt"/>
                <a:ea typeface="+mj-ea"/>
                <a:cs typeface="+mj-cs"/>
              </a:rPr>
              <a:t>Modernizācijas</a:t>
            </a:r>
            <a:r>
              <a:rPr lang="en-US" sz="4922" b="1" dirty="0">
                <a:solidFill>
                  <a:schemeClr val="bg1"/>
                </a:solidFill>
                <a:latin typeface="+mj-lt"/>
                <a:ea typeface="+mj-ea"/>
                <a:cs typeface="+mj-cs"/>
              </a:rPr>
              <a:t> fonds</a:t>
            </a:r>
          </a:p>
        </p:txBody>
      </p:sp>
      <p:sp>
        <p:nvSpPr>
          <p:cNvPr id="7" name="Content Placeholder 5">
            <a:extLst>
              <a:ext uri="{FF2B5EF4-FFF2-40B4-BE49-F238E27FC236}">
                <a16:creationId xmlns:a16="http://schemas.microsoft.com/office/drawing/2014/main" id="{CA8535BA-F7FD-4596-9E6D-F3AFB1AAA74E}"/>
              </a:ext>
            </a:extLst>
          </p:cNvPr>
          <p:cNvSpPr>
            <a:spLocks noGrp="1"/>
          </p:cNvSpPr>
          <p:nvPr>
            <p:ph sz="half" idx="1"/>
          </p:nvPr>
        </p:nvSpPr>
        <p:spPr>
          <a:xfrm>
            <a:off x="5112728" y="136626"/>
            <a:ext cx="6469999" cy="6506964"/>
          </a:xfrm>
        </p:spPr>
        <p:txBody>
          <a:bodyPr vert="horz" lIns="64292" tIns="32146" rIns="64292" bIns="32146" rtlCol="0" anchor="ctr">
            <a:normAutofit/>
          </a:bodyPr>
          <a:lstStyle/>
          <a:p>
            <a:pPr indent="-160729" defTabSz="642915">
              <a:spcBef>
                <a:spcPts val="141"/>
              </a:spcBef>
            </a:pPr>
            <a:endParaRPr lang="en-US" sz="1477" dirty="0">
              <a:solidFill>
                <a:schemeClr val="tx1"/>
              </a:solidFill>
              <a:latin typeface="+mn-lt"/>
              <a:ea typeface="+mn-ea"/>
              <a:cs typeface="+mn-cs"/>
            </a:endParaRPr>
          </a:p>
          <a:p>
            <a:pPr marL="0" indent="0" defTabSz="642915">
              <a:spcBef>
                <a:spcPts val="141"/>
              </a:spcBef>
              <a:buNone/>
            </a:pPr>
            <a:r>
              <a:rPr lang="lv-LV" sz="2109" dirty="0">
                <a:solidFill>
                  <a:schemeClr val="tx1"/>
                </a:solidFill>
                <a:latin typeface="+mn-lt"/>
                <a:ea typeface="+mn-ea"/>
                <a:cs typeface="+mn-cs"/>
              </a:rPr>
              <a:t>		AER siltumapgādē veicināšana</a:t>
            </a:r>
          </a:p>
          <a:p>
            <a:pPr marL="1465069" lvl="3" indent="0" defTabSz="642915">
              <a:spcBef>
                <a:spcPts val="141"/>
              </a:spcBef>
              <a:buNone/>
            </a:pPr>
            <a:r>
              <a:rPr lang="lv-LV" sz="1687" dirty="0">
                <a:solidFill>
                  <a:schemeClr val="tx1"/>
                </a:solidFill>
                <a:latin typeface="+mn-lt"/>
                <a:ea typeface="+mn-ea"/>
                <a:cs typeface="+mn-cs"/>
              </a:rPr>
              <a:t>Mazas jaudas ne-emisiju tehnoloģiju uzstādīšana centralizētajā siltumapgādē (saules kolektori, lielas jaudas </a:t>
            </a:r>
            <a:r>
              <a:rPr lang="lv-LV" sz="1687" dirty="0" err="1">
                <a:solidFill>
                  <a:schemeClr val="tx1"/>
                </a:solidFill>
                <a:latin typeface="+mn-lt"/>
                <a:ea typeface="+mn-ea"/>
                <a:cs typeface="+mn-cs"/>
              </a:rPr>
              <a:t>siltumsūkņi</a:t>
            </a:r>
            <a:r>
              <a:rPr lang="lv-LV" sz="1687" dirty="0">
                <a:solidFill>
                  <a:schemeClr val="tx1"/>
                </a:solidFill>
                <a:latin typeface="+mn-lt"/>
                <a:ea typeface="+mn-ea"/>
                <a:cs typeface="+mn-cs"/>
              </a:rPr>
              <a:t> kombinācijā </a:t>
            </a:r>
            <a:br>
              <a:rPr lang="lv-LV" sz="1687" dirty="0">
                <a:solidFill>
                  <a:schemeClr val="tx1"/>
                </a:solidFill>
                <a:latin typeface="+mn-lt"/>
                <a:ea typeface="+mn-ea"/>
                <a:cs typeface="+mn-cs"/>
              </a:rPr>
            </a:br>
            <a:r>
              <a:rPr lang="lv-LV" sz="1687" dirty="0">
                <a:solidFill>
                  <a:schemeClr val="tx1"/>
                </a:solidFill>
                <a:latin typeface="+mn-lt"/>
                <a:ea typeface="+mn-ea"/>
                <a:cs typeface="+mn-cs"/>
              </a:rPr>
              <a:t>ar saules paneļiem un/vai enerģijas akumulācijas tehnoloģijām)</a:t>
            </a:r>
          </a:p>
          <a:p>
            <a:pPr indent="-160729" defTabSz="642915">
              <a:spcBef>
                <a:spcPts val="141"/>
              </a:spcBef>
            </a:pPr>
            <a:endParaRPr lang="lv-LV" sz="1477" dirty="0">
              <a:solidFill>
                <a:schemeClr val="tx1"/>
              </a:solidFill>
              <a:latin typeface="+mn-lt"/>
              <a:ea typeface="+mn-ea"/>
              <a:cs typeface="+mn-cs"/>
            </a:endParaRPr>
          </a:p>
          <a:p>
            <a:pPr indent="-160729" defTabSz="642915">
              <a:spcBef>
                <a:spcPts val="141"/>
              </a:spcBef>
            </a:pPr>
            <a:endParaRPr lang="lv-LV" sz="2109" dirty="0">
              <a:solidFill>
                <a:schemeClr val="tx1"/>
              </a:solidFill>
              <a:latin typeface="+mn-lt"/>
              <a:ea typeface="+mn-ea"/>
              <a:cs typeface="+mn-cs"/>
            </a:endParaRPr>
          </a:p>
          <a:p>
            <a:pPr marL="296448" lvl="1" indent="0" defTabSz="642915">
              <a:spcBef>
                <a:spcPts val="141"/>
              </a:spcBef>
              <a:buNone/>
            </a:pPr>
            <a:r>
              <a:rPr lang="lv-LV" sz="2109" b="1" dirty="0">
                <a:solidFill>
                  <a:schemeClr val="tx1"/>
                </a:solidFill>
                <a:latin typeface="+mn-lt"/>
                <a:ea typeface="+mn-ea"/>
                <a:cs typeface="+mn-cs"/>
              </a:rPr>
              <a:t>AER tehnoloģiju uzstādīšana daudzdzīvokļu dzīvojamās ēkās</a:t>
            </a:r>
          </a:p>
          <a:p>
            <a:pPr marL="1007893" lvl="2" indent="0" defTabSz="642915">
              <a:spcBef>
                <a:spcPts val="141"/>
              </a:spcBef>
              <a:buNone/>
            </a:pPr>
            <a:r>
              <a:rPr lang="lv-LV" sz="1687" dirty="0">
                <a:solidFill>
                  <a:schemeClr val="tx1"/>
                </a:solidFill>
                <a:latin typeface="+mn-lt"/>
                <a:ea typeface="+mn-ea"/>
                <a:cs typeface="+mn-cs"/>
              </a:rPr>
              <a:t>AER tehnoloģiju uzstādīšana daudzdzīvokļu dzīvojamās ēkās ēku renovācijas procesu ietvaros</a:t>
            </a:r>
          </a:p>
          <a:p>
            <a:pPr marL="254268" indent="-160729" defTabSz="642915">
              <a:spcBef>
                <a:spcPts val="141"/>
              </a:spcBef>
            </a:pPr>
            <a:endParaRPr lang="lv-LV" sz="1477" dirty="0">
              <a:solidFill>
                <a:schemeClr val="tx1"/>
              </a:solidFill>
              <a:latin typeface="+mn-lt"/>
              <a:ea typeface="+mn-ea"/>
              <a:cs typeface="+mn-cs"/>
            </a:endParaRPr>
          </a:p>
          <a:p>
            <a:pPr marL="254268" indent="-160729" defTabSz="642915">
              <a:spcBef>
                <a:spcPts val="141"/>
              </a:spcBef>
            </a:pPr>
            <a:endParaRPr lang="lv-LV" sz="1477" dirty="0">
              <a:solidFill>
                <a:schemeClr val="tx1"/>
              </a:solidFill>
              <a:latin typeface="+mn-lt"/>
              <a:ea typeface="+mn-ea"/>
              <a:cs typeface="+mn-cs"/>
            </a:endParaRPr>
          </a:p>
          <a:p>
            <a:pPr marL="0" indent="0" defTabSz="642915">
              <a:spcBef>
                <a:spcPts val="141"/>
              </a:spcBef>
              <a:buNone/>
            </a:pPr>
            <a:r>
              <a:rPr lang="lv-LV" sz="2109" dirty="0">
                <a:solidFill>
                  <a:schemeClr val="tx1"/>
                </a:solidFill>
                <a:latin typeface="+mn-lt"/>
                <a:ea typeface="+mn-ea"/>
                <a:cs typeface="+mn-cs"/>
              </a:rPr>
              <a:t>Elektroenerģijas infrastruktūras pielāgošana</a:t>
            </a:r>
          </a:p>
          <a:p>
            <a:pPr marL="93540" indent="0" defTabSz="642915">
              <a:spcBef>
                <a:spcPts val="141"/>
              </a:spcBef>
              <a:buNone/>
            </a:pPr>
            <a:r>
              <a:rPr lang="lv-LV" b="0" dirty="0">
                <a:solidFill>
                  <a:schemeClr val="tx1"/>
                </a:solidFill>
                <a:latin typeface="+mn-lt"/>
                <a:ea typeface="+mn-ea"/>
                <a:cs typeface="+mn-cs"/>
              </a:rPr>
              <a:t>	Elektroenerģijas infrastruktūras izveide vai pielāgošana 	</a:t>
            </a:r>
            <a:r>
              <a:rPr lang="lv-LV" b="0" dirty="0" err="1">
                <a:solidFill>
                  <a:schemeClr val="tx1"/>
                </a:solidFill>
                <a:latin typeface="+mn-lt"/>
                <a:ea typeface="+mn-ea"/>
                <a:cs typeface="+mn-cs"/>
              </a:rPr>
              <a:t>elektrouzlādes</a:t>
            </a:r>
            <a:r>
              <a:rPr lang="lv-LV" b="0" dirty="0">
                <a:solidFill>
                  <a:schemeClr val="tx1"/>
                </a:solidFill>
                <a:latin typeface="+mn-lt"/>
                <a:ea typeface="+mn-ea"/>
                <a:cs typeface="+mn-cs"/>
              </a:rPr>
              <a:t> iekārtu izvietošanai. </a:t>
            </a:r>
            <a:endParaRPr lang="en-US" sz="1477" dirty="0">
              <a:solidFill>
                <a:schemeClr val="tx1"/>
              </a:solidFill>
              <a:latin typeface="+mn-lt"/>
              <a:ea typeface="+mn-ea"/>
              <a:cs typeface="+mn-cs"/>
            </a:endParaRPr>
          </a:p>
        </p:txBody>
      </p:sp>
      <p:sp>
        <p:nvSpPr>
          <p:cNvPr id="5" name="Slide Number Placeholder 4">
            <a:extLst>
              <a:ext uri="{FF2B5EF4-FFF2-40B4-BE49-F238E27FC236}">
                <a16:creationId xmlns:a16="http://schemas.microsoft.com/office/drawing/2014/main" id="{3F187BDB-0DFD-4A49-A039-1344A833FC9A}"/>
              </a:ext>
            </a:extLst>
          </p:cNvPr>
          <p:cNvSpPr>
            <a:spLocks noGrp="1"/>
          </p:cNvSpPr>
          <p:nvPr>
            <p:ph type="sldNum" sz="quarter" idx="12"/>
          </p:nvPr>
        </p:nvSpPr>
        <p:spPr>
          <a:xfrm>
            <a:off x="8610600" y="6356261"/>
            <a:ext cx="2743200" cy="365114"/>
          </a:xfrm>
        </p:spPr>
        <p:txBody>
          <a:bodyPr vert="horz" lIns="64292" tIns="32146" rIns="64292" bIns="32146" rtlCol="0" anchor="ctr">
            <a:normAutofit/>
          </a:bodyPr>
          <a:lstStyle/>
          <a:p>
            <a:pPr defTabSz="642915">
              <a:spcAft>
                <a:spcPts val="422"/>
              </a:spcAft>
            </a:pPr>
            <a:fld id="{DE995808-A995-4D10-8E3A-0AAC6AF1F108}" type="slidenum">
              <a:rPr lang="en-US" sz="844" b="1">
                <a:solidFill>
                  <a:srgbClr val="00859B">
                    <a:tint val="75000"/>
                  </a:srgbClr>
                </a:solidFill>
                <a:latin typeface="Calibri" panose="020F0502020204030204"/>
                <a:sym typeface="Helvetica Neue"/>
              </a:rPr>
              <a:pPr defTabSz="642915">
                <a:spcAft>
                  <a:spcPts val="422"/>
                </a:spcAft>
              </a:pPr>
              <a:t>26</a:t>
            </a:fld>
            <a:endParaRPr lang="en-US" sz="844" b="1">
              <a:solidFill>
                <a:srgbClr val="00859B">
                  <a:tint val="75000"/>
                </a:srgbClr>
              </a:solidFill>
              <a:latin typeface="Calibri" panose="020F0502020204030204"/>
              <a:sym typeface="Helvetica Neue"/>
            </a:endParaRPr>
          </a:p>
        </p:txBody>
      </p:sp>
    </p:spTree>
    <p:extLst>
      <p:ext uri="{BB962C8B-B14F-4D97-AF65-F5344CB8AC3E}">
        <p14:creationId xmlns:p14="http://schemas.microsoft.com/office/powerpoint/2010/main" val="1163561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98B0-4113-4A1A-B6CD-742482B5646D}"/>
              </a:ext>
            </a:extLst>
          </p:cNvPr>
          <p:cNvSpPr>
            <a:spLocks noGrp="1"/>
          </p:cNvSpPr>
          <p:nvPr>
            <p:ph type="title"/>
          </p:nvPr>
        </p:nvSpPr>
        <p:spPr/>
        <p:txBody>
          <a:bodyPr>
            <a:normAutofit/>
          </a:bodyPr>
          <a:lstStyle/>
          <a:p>
            <a:r>
              <a:rPr lang="lv-LV" sz="2812" b="1"/>
              <a:t>LATVENERGO ATTĪSTĪBAS STRATĒĢIJA</a:t>
            </a:r>
          </a:p>
        </p:txBody>
      </p:sp>
      <p:sp>
        <p:nvSpPr>
          <p:cNvPr id="5" name="Content Placeholder 3">
            <a:extLst>
              <a:ext uri="{FF2B5EF4-FFF2-40B4-BE49-F238E27FC236}">
                <a16:creationId xmlns:a16="http://schemas.microsoft.com/office/drawing/2014/main" id="{95112448-0577-47ED-A673-23CECD77D462}"/>
              </a:ext>
            </a:extLst>
          </p:cNvPr>
          <p:cNvSpPr txBox="1">
            <a:spLocks/>
          </p:cNvSpPr>
          <p:nvPr/>
        </p:nvSpPr>
        <p:spPr>
          <a:xfrm>
            <a:off x="683738" y="1565887"/>
            <a:ext cx="5755646" cy="5026677"/>
          </a:xfrm>
          <a:prstGeom prst="rect">
            <a:avLst/>
          </a:prstGeom>
        </p:spPr>
        <p:txBody>
          <a:bodyPr vert="horz" lIns="64292" tIns="32146" rIns="64292" bIns="32146" rtlCol="0">
            <a:normAutofit lnSpcReduction="10000"/>
          </a:bodyPr>
          <a:lstStyle>
            <a:lvl1pPr marL="325115" indent="-325115" algn="l" defTabSz="1300460" rtl="0" eaLnBrk="1" latinLnBrk="0" hangingPunct="1">
              <a:lnSpc>
                <a:spcPct val="90000"/>
              </a:lnSpc>
              <a:spcBef>
                <a:spcPts val="1422"/>
              </a:spcBef>
              <a:buFont typeface="Arial" panose="020B0604020202020204" pitchFamily="34" charset="0"/>
              <a:buChar char="•"/>
              <a:defRPr sz="2400" kern="120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975345" indent="-325115" algn="l" defTabSz="1300460" rtl="0" eaLnBrk="1" latinLnBrk="0" hangingPunct="1">
              <a:lnSpc>
                <a:spcPct val="90000"/>
              </a:lnSpc>
              <a:spcBef>
                <a:spcPts val="711"/>
              </a:spcBef>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2pPr>
            <a:lvl3pPr marL="1625575" indent="-325115" algn="l" defTabSz="1300460" rtl="0" eaLnBrk="1" latinLnBrk="0" hangingPunct="1">
              <a:lnSpc>
                <a:spcPct val="90000"/>
              </a:lnSpc>
              <a:spcBef>
                <a:spcPts val="711"/>
              </a:spcBef>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2275804" indent="-325115" algn="l" defTabSz="1300460" rtl="0" eaLnBrk="1" latinLnBrk="0" hangingPunct="1">
              <a:lnSpc>
                <a:spcPct val="90000"/>
              </a:lnSpc>
              <a:spcBef>
                <a:spcPts val="711"/>
              </a:spcBef>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2926034" indent="-325115" algn="l" defTabSz="1300460" rtl="0" eaLnBrk="1" latinLnBrk="0" hangingPunct="1">
              <a:lnSpc>
                <a:spcPct val="90000"/>
              </a:lnSpc>
              <a:spcBef>
                <a:spcPts val="711"/>
              </a:spcBef>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lgn="ctr">
              <a:buNone/>
            </a:pPr>
            <a:r>
              <a:rPr lang="lv-LV" sz="2109" dirty="0"/>
              <a:t>Latvenergo attīstība</a:t>
            </a:r>
          </a:p>
          <a:p>
            <a:pPr marL="0" indent="0" algn="ctr">
              <a:buNone/>
            </a:pPr>
            <a:r>
              <a:rPr lang="lv-LV" sz="2109" dirty="0"/>
              <a:t>pamats </a:t>
            </a:r>
            <a:r>
              <a:rPr lang="lv-LV" sz="2109" dirty="0" err="1"/>
              <a:t>klimatneitrālai</a:t>
            </a:r>
            <a:endParaRPr lang="lv-LV" sz="2109" dirty="0"/>
          </a:p>
          <a:p>
            <a:pPr marL="0" indent="0" algn="ctr">
              <a:buNone/>
            </a:pPr>
            <a:r>
              <a:rPr lang="lv-LV" sz="2109" dirty="0"/>
              <a:t>Latvijas konkurētspējai un izaugsmei</a:t>
            </a:r>
          </a:p>
          <a:p>
            <a:pPr marL="0" indent="0">
              <a:buNone/>
            </a:pPr>
            <a:endParaRPr lang="lv-LV" sz="1969" dirty="0"/>
          </a:p>
          <a:p>
            <a:pPr marL="0" indent="0">
              <a:buNone/>
            </a:pPr>
            <a:r>
              <a:rPr lang="lv-LV" sz="1969" dirty="0"/>
              <a:t>Latvenergo attīstības stratēģijas pamatvirzieni:</a:t>
            </a:r>
          </a:p>
          <a:p>
            <a:pPr marL="0" indent="0">
              <a:buNone/>
            </a:pPr>
            <a:endParaRPr lang="lv-LV" sz="1969" dirty="0"/>
          </a:p>
          <a:p>
            <a:pPr marL="0" indent="0">
              <a:buNone/>
            </a:pPr>
            <a:r>
              <a:rPr lang="lv-LV" sz="1969" dirty="0"/>
              <a:t>	Kāpināt ģenerējošās jaudas</a:t>
            </a:r>
          </a:p>
          <a:p>
            <a:pPr marL="0" indent="0">
              <a:buNone/>
            </a:pPr>
            <a:r>
              <a:rPr lang="lv-LV" sz="1969" dirty="0">
                <a:cs typeface="Segoe UI Light"/>
              </a:rPr>
              <a:t>	</a:t>
            </a:r>
          </a:p>
          <a:p>
            <a:pPr marL="0" indent="0">
              <a:buNone/>
            </a:pPr>
            <a:r>
              <a:rPr lang="lv-LV" sz="1969" dirty="0">
                <a:cs typeface="Segoe UI Light"/>
              </a:rPr>
              <a:t>	Virzība uz pilnīgu AER ģenerāciju</a:t>
            </a:r>
          </a:p>
          <a:p>
            <a:pPr marL="0" indent="0">
              <a:buNone/>
            </a:pPr>
            <a:endParaRPr lang="lv-LV" sz="1969" dirty="0">
              <a:cs typeface="Segoe UI Light"/>
            </a:endParaRPr>
          </a:p>
          <a:p>
            <a:pPr marL="0" indent="0">
              <a:buNone/>
            </a:pPr>
            <a:r>
              <a:rPr lang="lv-LV" sz="1969" dirty="0">
                <a:cs typeface="Segoe UI Light"/>
              </a:rPr>
              <a:t>	Aktīvāka dalība eksporta tirgos</a:t>
            </a:r>
          </a:p>
        </p:txBody>
      </p:sp>
      <p:pic>
        <p:nvPicPr>
          <p:cNvPr id="4" name="Picture 3">
            <a:extLst>
              <a:ext uri="{FF2B5EF4-FFF2-40B4-BE49-F238E27FC236}">
                <a16:creationId xmlns:a16="http://schemas.microsoft.com/office/drawing/2014/main" id="{374F7886-1AC2-49A9-AF7A-F7479A5AE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466" y="3883085"/>
            <a:ext cx="501222" cy="817118"/>
          </a:xfrm>
          <a:prstGeom prst="rect">
            <a:avLst/>
          </a:prstGeom>
        </p:spPr>
      </p:pic>
      <p:pic>
        <p:nvPicPr>
          <p:cNvPr id="6" name="Picture 5">
            <a:extLst>
              <a:ext uri="{FF2B5EF4-FFF2-40B4-BE49-F238E27FC236}">
                <a16:creationId xmlns:a16="http://schemas.microsoft.com/office/drawing/2014/main" id="{73FF6660-A0D0-4AC1-A042-172D7FAB3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678" y="4754270"/>
            <a:ext cx="497011" cy="817118"/>
          </a:xfrm>
          <a:prstGeom prst="rect">
            <a:avLst/>
          </a:prstGeom>
        </p:spPr>
      </p:pic>
      <p:pic>
        <p:nvPicPr>
          <p:cNvPr id="7" name="Picture 6">
            <a:extLst>
              <a:ext uri="{FF2B5EF4-FFF2-40B4-BE49-F238E27FC236}">
                <a16:creationId xmlns:a16="http://schemas.microsoft.com/office/drawing/2014/main" id="{B616C7B7-C8CA-437E-A02B-EB0E73A6AA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678" y="5625454"/>
            <a:ext cx="501222" cy="817118"/>
          </a:xfrm>
          <a:prstGeom prst="rect">
            <a:avLst/>
          </a:prstGeom>
        </p:spPr>
      </p:pic>
      <p:pic>
        <p:nvPicPr>
          <p:cNvPr id="8" name="Picture 7">
            <a:extLst>
              <a:ext uri="{FF2B5EF4-FFF2-40B4-BE49-F238E27FC236}">
                <a16:creationId xmlns:a16="http://schemas.microsoft.com/office/drawing/2014/main" id="{FBF500BE-1255-45F9-AA36-7B0428635D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771" y="1531016"/>
            <a:ext cx="769037" cy="797520"/>
          </a:xfrm>
          <a:prstGeom prst="rect">
            <a:avLst/>
          </a:prstGeom>
        </p:spPr>
      </p:pic>
      <p:graphicFrame>
        <p:nvGraphicFramePr>
          <p:cNvPr id="18" name="Chart 17">
            <a:extLst>
              <a:ext uri="{FF2B5EF4-FFF2-40B4-BE49-F238E27FC236}">
                <a16:creationId xmlns:a16="http://schemas.microsoft.com/office/drawing/2014/main" id="{64D24434-4DCF-4AD1-8C3D-0619C2ED834B}"/>
              </a:ext>
            </a:extLst>
          </p:cNvPr>
          <p:cNvGraphicFramePr>
            <a:graphicFrameLocks/>
          </p:cNvGraphicFramePr>
          <p:nvPr/>
        </p:nvGraphicFramePr>
        <p:xfrm>
          <a:off x="6439384" y="1565888"/>
          <a:ext cx="5367855" cy="47205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376489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EA67A1-AD60-401C-96BF-125C4B76ED1A}"/>
              </a:ext>
            </a:extLst>
          </p:cNvPr>
          <p:cNvSpPr>
            <a:spLocks noGrp="1"/>
          </p:cNvSpPr>
          <p:nvPr>
            <p:ph type="body" sz="quarter" idx="13"/>
          </p:nvPr>
        </p:nvSpPr>
        <p:spPr>
          <a:xfrm>
            <a:off x="216615" y="2352314"/>
            <a:ext cx="6204897" cy="2041508"/>
          </a:xfrm>
        </p:spPr>
        <p:txBody>
          <a:bodyPr>
            <a:noAutofit/>
          </a:bodyPr>
          <a:lstStyle/>
          <a:p>
            <a:r>
              <a:rPr lang="lv-LV" sz="2800" b="0" dirty="0"/>
              <a:t>PALDIES!</a:t>
            </a:r>
          </a:p>
        </p:txBody>
      </p:sp>
      <p:pic>
        <p:nvPicPr>
          <p:cNvPr id="8" name="Picture Placeholder 7" descr="A picture containing floor&#10;&#10;Description automatically generated">
            <a:extLst>
              <a:ext uri="{FF2B5EF4-FFF2-40B4-BE49-F238E27FC236}">
                <a16:creationId xmlns:a16="http://schemas.microsoft.com/office/drawing/2014/main" id="{FD52A91F-D251-43CC-A38A-FE2A7DB5B08E}"/>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6714" b="6714"/>
          <a:stretch>
            <a:fillRect/>
          </a:stretch>
        </p:blipFill>
        <p:spPr/>
      </p:pic>
    </p:spTree>
    <p:extLst>
      <p:ext uri="{BB962C8B-B14F-4D97-AF65-F5344CB8AC3E}">
        <p14:creationId xmlns:p14="http://schemas.microsoft.com/office/powerpoint/2010/main" val="2198987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474FBF1-A0D5-4BBE-A15C-F63845B03F9A}"/>
              </a:ext>
            </a:extLst>
          </p:cNvPr>
          <p:cNvSpPr>
            <a:spLocks noGrp="1"/>
          </p:cNvSpPr>
          <p:nvPr>
            <p:ph type="pic" sz="quarter" idx="16"/>
          </p:nvPr>
        </p:nvSpPr>
        <p:spPr/>
      </p:sp>
      <p:sp>
        <p:nvSpPr>
          <p:cNvPr id="3" name="Text Placeholder 2">
            <a:extLst>
              <a:ext uri="{FF2B5EF4-FFF2-40B4-BE49-F238E27FC236}">
                <a16:creationId xmlns:a16="http://schemas.microsoft.com/office/drawing/2014/main" id="{D4432F2F-914C-4B93-83B3-CD79124B0231}"/>
              </a:ext>
            </a:extLst>
          </p:cNvPr>
          <p:cNvSpPr>
            <a:spLocks noGrp="1"/>
          </p:cNvSpPr>
          <p:nvPr>
            <p:ph type="body" sz="quarter" idx="13"/>
          </p:nvPr>
        </p:nvSpPr>
        <p:spPr/>
        <p:txBody>
          <a:bodyPr/>
          <a:lstStyle/>
          <a:p>
            <a:r>
              <a:rPr lang="lv-LV" dirty="0"/>
              <a:t>Testa slaids</a:t>
            </a:r>
          </a:p>
        </p:txBody>
      </p:sp>
      <p:sp>
        <p:nvSpPr>
          <p:cNvPr id="4" name="Text Placeholder 3">
            <a:extLst>
              <a:ext uri="{FF2B5EF4-FFF2-40B4-BE49-F238E27FC236}">
                <a16:creationId xmlns:a16="http://schemas.microsoft.com/office/drawing/2014/main" id="{B43DB47C-C010-4F76-89FE-E1D1121255B1}"/>
              </a:ext>
            </a:extLst>
          </p:cNvPr>
          <p:cNvSpPr>
            <a:spLocks noGrp="1"/>
          </p:cNvSpPr>
          <p:nvPr>
            <p:ph type="body" sz="quarter" idx="14"/>
          </p:nvPr>
        </p:nvSpPr>
        <p:spPr/>
        <p:txBody>
          <a:bodyPr/>
          <a:lstStyle/>
          <a:p>
            <a:endParaRPr lang="lv-LV"/>
          </a:p>
        </p:txBody>
      </p:sp>
      <p:sp>
        <p:nvSpPr>
          <p:cNvPr id="5" name="Text Placeholder 4">
            <a:extLst>
              <a:ext uri="{FF2B5EF4-FFF2-40B4-BE49-F238E27FC236}">
                <a16:creationId xmlns:a16="http://schemas.microsoft.com/office/drawing/2014/main" id="{244B7FA5-FFFB-4DD0-AC07-16D2021481F8}"/>
              </a:ext>
            </a:extLst>
          </p:cNvPr>
          <p:cNvSpPr>
            <a:spLocks noGrp="1"/>
          </p:cNvSpPr>
          <p:nvPr>
            <p:ph type="body" sz="quarter" idx="15"/>
          </p:nvPr>
        </p:nvSpPr>
        <p:spPr/>
        <p:txBody>
          <a:bodyPr/>
          <a:lstStyle/>
          <a:p>
            <a:endParaRPr lang="lv-LV"/>
          </a:p>
        </p:txBody>
      </p:sp>
    </p:spTree>
    <p:extLst>
      <p:ext uri="{BB962C8B-B14F-4D97-AF65-F5344CB8AC3E}">
        <p14:creationId xmlns:p14="http://schemas.microsoft.com/office/powerpoint/2010/main" val="4036065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71BD6-F60F-45C3-A65C-5C3655C08644}"/>
              </a:ext>
            </a:extLst>
          </p:cNvPr>
          <p:cNvSpPr/>
          <p:nvPr/>
        </p:nvSpPr>
        <p:spPr>
          <a:xfrm>
            <a:off x="2442064" y="504668"/>
            <a:ext cx="8903269" cy="480131"/>
          </a:xfrm>
          <a:prstGeom prst="rect">
            <a:avLst/>
          </a:prstGeom>
        </p:spPr>
        <p:txBody>
          <a:bodyPr wrap="square">
            <a:spAutoFit/>
          </a:bodyPr>
          <a:lstStyle/>
          <a:p>
            <a:pPr>
              <a:lnSpc>
                <a:spcPct val="90000"/>
              </a:lnSpc>
              <a:spcBef>
                <a:spcPct val="0"/>
              </a:spcBef>
            </a:pPr>
            <a:r>
              <a:rPr lang="lv-LV" altLang="lv-LV" sz="2800" cap="all" dirty="0">
                <a:solidFill>
                  <a:srgbClr val="228B9D"/>
                </a:solidFill>
                <a:latin typeface="Segoe UI Light" panose="020B0502040204020203" pitchFamily="34" charset="0"/>
                <a:cs typeface="Segoe UI" panose="020B0502040204020203" pitchFamily="34" charset="0"/>
              </a:rPr>
              <a:t>PATĒRIŅA CENAS</a:t>
            </a:r>
          </a:p>
        </p:txBody>
      </p:sp>
      <p:sp>
        <p:nvSpPr>
          <p:cNvPr id="8" name="Slide Number Placeholder 3">
            <a:extLst>
              <a:ext uri="{FF2B5EF4-FFF2-40B4-BE49-F238E27FC236}">
                <a16:creationId xmlns:a16="http://schemas.microsoft.com/office/drawing/2014/main" id="{C8E22807-D3E5-4787-AE06-E470DC7668A2}"/>
              </a:ext>
            </a:extLst>
          </p:cNvPr>
          <p:cNvSpPr txBox="1">
            <a:spLocks/>
          </p:cNvSpPr>
          <p:nvPr/>
        </p:nvSpPr>
        <p:spPr>
          <a:xfrm>
            <a:off x="11345333" y="6545200"/>
            <a:ext cx="846667" cy="304800"/>
          </a:xfrm>
          <a:prstGeom prst="rect">
            <a:avLst/>
          </a:prstGeom>
        </p:spPr>
        <p:txBody>
          <a:bodyPr vert="horz" lIns="91440" tIns="45720" rIns="91440" bIns="45720" rtlCol="0" anchor="ctr"/>
          <a:lstStyle>
            <a:defPPr>
              <a:defRPr lang="lv-LV"/>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52BD7A-E27C-4D8B-9BA7-C703671C96E0}" type="slidenum">
              <a:rPr lang="en-US" altLang="lv-LV" smtClean="0"/>
              <a:pPr/>
              <a:t>3</a:t>
            </a:fld>
            <a:endParaRPr lang="en-US" altLang="lv-LV" dirty="0"/>
          </a:p>
        </p:txBody>
      </p:sp>
      <p:sp>
        <p:nvSpPr>
          <p:cNvPr id="72" name="Rectangle 71">
            <a:extLst>
              <a:ext uri="{FF2B5EF4-FFF2-40B4-BE49-F238E27FC236}">
                <a16:creationId xmlns:a16="http://schemas.microsoft.com/office/drawing/2014/main" id="{8AB82DEF-95FA-43F1-B932-8D44852FB594}"/>
              </a:ext>
            </a:extLst>
          </p:cNvPr>
          <p:cNvSpPr/>
          <p:nvPr/>
        </p:nvSpPr>
        <p:spPr>
          <a:xfrm>
            <a:off x="1889761" y="984799"/>
            <a:ext cx="9348892" cy="769441"/>
          </a:xfrm>
          <a:prstGeom prst="rect">
            <a:avLst/>
          </a:prstGeom>
        </p:spPr>
        <p:txBody>
          <a:bodyPr wrap="squar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800" b="1" dirty="0"/>
              <a:t>Patēriņa cenu pārmaiņas</a:t>
            </a:r>
          </a:p>
          <a:p>
            <a:pPr algn="ctr">
              <a:defRPr sz="1440" b="0" i="0" u="none" strike="noStrike" kern="1200" baseline="0">
                <a:solidFill>
                  <a:srgbClr val="000000"/>
                </a:solidFill>
                <a:latin typeface="Gill Sans Nova Cond Lt" panose="020B0306020104020203" pitchFamily="34" charset="0"/>
                <a:ea typeface="Arial"/>
                <a:cs typeface="Arial"/>
              </a:defRPr>
            </a:pPr>
            <a:r>
              <a:rPr lang="lv-LV" sz="1600" dirty="0"/>
              <a:t>pret iepriekšējā gada atbilstošo periodu, procentos</a:t>
            </a:r>
            <a:endParaRPr lang="en-US" sz="1600" dirty="0"/>
          </a:p>
        </p:txBody>
      </p:sp>
      <p:graphicFrame>
        <p:nvGraphicFramePr>
          <p:cNvPr id="7" name="Object 12">
            <a:extLst>
              <a:ext uri="{FF2B5EF4-FFF2-40B4-BE49-F238E27FC236}">
                <a16:creationId xmlns:a16="http://schemas.microsoft.com/office/drawing/2014/main" id="{D0A77886-CF4E-4945-BAE8-4AB6A7D2C15E}"/>
              </a:ext>
            </a:extLst>
          </p:cNvPr>
          <p:cNvGraphicFramePr>
            <a:graphicFrameLocks/>
          </p:cNvGraphicFramePr>
          <p:nvPr/>
        </p:nvGraphicFramePr>
        <p:xfrm>
          <a:off x="1730479" y="2167994"/>
          <a:ext cx="9348892" cy="32197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741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71BD6-F60F-45C3-A65C-5C3655C08644}"/>
              </a:ext>
            </a:extLst>
          </p:cNvPr>
          <p:cNvSpPr/>
          <p:nvPr/>
        </p:nvSpPr>
        <p:spPr>
          <a:xfrm>
            <a:off x="2442064" y="504668"/>
            <a:ext cx="8903269" cy="480131"/>
          </a:xfrm>
          <a:prstGeom prst="rect">
            <a:avLst/>
          </a:prstGeom>
        </p:spPr>
        <p:txBody>
          <a:bodyPr wrap="square">
            <a:spAutoFit/>
          </a:bodyPr>
          <a:lstStyle/>
          <a:p>
            <a:pPr>
              <a:lnSpc>
                <a:spcPct val="90000"/>
              </a:lnSpc>
              <a:spcBef>
                <a:spcPct val="0"/>
              </a:spcBef>
            </a:pPr>
            <a:r>
              <a:rPr lang="lv-LV" altLang="lv-LV" sz="2800" cap="all" dirty="0">
                <a:solidFill>
                  <a:srgbClr val="228B9D"/>
                </a:solidFill>
                <a:latin typeface="Segoe UI Light" panose="020B0502040204020203" pitchFamily="34" charset="0"/>
                <a:cs typeface="Segoe UI" panose="020B0502040204020203" pitchFamily="34" charset="0"/>
              </a:rPr>
              <a:t>PATĒRIŅA CENAS</a:t>
            </a:r>
          </a:p>
        </p:txBody>
      </p:sp>
      <p:sp>
        <p:nvSpPr>
          <p:cNvPr id="8" name="Slide Number Placeholder 3">
            <a:extLst>
              <a:ext uri="{FF2B5EF4-FFF2-40B4-BE49-F238E27FC236}">
                <a16:creationId xmlns:a16="http://schemas.microsoft.com/office/drawing/2014/main" id="{C8E22807-D3E5-4787-AE06-E470DC7668A2}"/>
              </a:ext>
            </a:extLst>
          </p:cNvPr>
          <p:cNvSpPr txBox="1">
            <a:spLocks/>
          </p:cNvSpPr>
          <p:nvPr/>
        </p:nvSpPr>
        <p:spPr>
          <a:xfrm>
            <a:off x="11345333" y="6545200"/>
            <a:ext cx="846667" cy="304800"/>
          </a:xfrm>
          <a:prstGeom prst="rect">
            <a:avLst/>
          </a:prstGeom>
        </p:spPr>
        <p:txBody>
          <a:bodyPr vert="horz" lIns="91440" tIns="45720" rIns="91440" bIns="45720" rtlCol="0" anchor="ctr"/>
          <a:lstStyle>
            <a:defPPr>
              <a:defRPr lang="lv-LV"/>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52BD7A-E27C-4D8B-9BA7-C703671C96E0}" type="slidenum">
              <a:rPr lang="en-US" altLang="lv-LV" smtClean="0"/>
              <a:pPr/>
              <a:t>4</a:t>
            </a:fld>
            <a:endParaRPr lang="en-US" altLang="lv-LV" dirty="0"/>
          </a:p>
        </p:txBody>
      </p:sp>
      <p:sp>
        <p:nvSpPr>
          <p:cNvPr id="72" name="Rectangle 71">
            <a:extLst>
              <a:ext uri="{FF2B5EF4-FFF2-40B4-BE49-F238E27FC236}">
                <a16:creationId xmlns:a16="http://schemas.microsoft.com/office/drawing/2014/main" id="{8AB82DEF-95FA-43F1-B932-8D44852FB594}"/>
              </a:ext>
            </a:extLst>
          </p:cNvPr>
          <p:cNvSpPr/>
          <p:nvPr/>
        </p:nvSpPr>
        <p:spPr>
          <a:xfrm>
            <a:off x="1889761" y="984799"/>
            <a:ext cx="9348892" cy="769441"/>
          </a:xfrm>
          <a:prstGeom prst="rect">
            <a:avLst/>
          </a:prstGeom>
        </p:spPr>
        <p:txBody>
          <a:bodyPr wrap="squar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800" b="1" dirty="0"/>
              <a:t>Preces un pakalpojumi ar lielāko ietekmi patēriņa cenu izmaiņās</a:t>
            </a:r>
          </a:p>
          <a:p>
            <a:pPr algn="ctr">
              <a:defRPr sz="1440" b="0" i="0" u="none" strike="noStrike" kern="1200" baseline="0">
                <a:solidFill>
                  <a:srgbClr val="000000"/>
                </a:solidFill>
                <a:latin typeface="Gill Sans Nova Cond Lt" panose="020B0306020104020203" pitchFamily="34" charset="0"/>
                <a:ea typeface="Arial"/>
                <a:cs typeface="Arial"/>
              </a:defRPr>
            </a:pPr>
            <a:r>
              <a:rPr lang="lv-LV" sz="1600" dirty="0"/>
              <a:t>ieguldījums 12 mēnešu izmaiņās, procentpunktos</a:t>
            </a:r>
            <a:endParaRPr lang="en-US" sz="1600" dirty="0"/>
          </a:p>
        </p:txBody>
      </p:sp>
      <p:graphicFrame>
        <p:nvGraphicFramePr>
          <p:cNvPr id="7" name="Object 1">
            <a:extLst>
              <a:ext uri="{FF2B5EF4-FFF2-40B4-BE49-F238E27FC236}">
                <a16:creationId xmlns:a16="http://schemas.microsoft.com/office/drawing/2014/main" id="{9D8F0CC5-BE6C-4E32-B11A-C00F0CEA0ECF}"/>
              </a:ext>
            </a:extLst>
          </p:cNvPr>
          <p:cNvGraphicFramePr>
            <a:graphicFrameLocks/>
          </p:cNvGraphicFramePr>
          <p:nvPr/>
        </p:nvGraphicFramePr>
        <p:xfrm>
          <a:off x="1158240" y="1996440"/>
          <a:ext cx="10080413" cy="4053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851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71BD6-F60F-45C3-A65C-5C3655C08644}"/>
              </a:ext>
            </a:extLst>
          </p:cNvPr>
          <p:cNvSpPr/>
          <p:nvPr/>
        </p:nvSpPr>
        <p:spPr>
          <a:xfrm>
            <a:off x="2442064" y="504668"/>
            <a:ext cx="8903269" cy="480131"/>
          </a:xfrm>
          <a:prstGeom prst="rect">
            <a:avLst/>
          </a:prstGeom>
        </p:spPr>
        <p:txBody>
          <a:bodyPr wrap="square">
            <a:spAutoFit/>
          </a:bodyPr>
          <a:lstStyle/>
          <a:p>
            <a:pPr>
              <a:lnSpc>
                <a:spcPct val="90000"/>
              </a:lnSpc>
              <a:spcBef>
                <a:spcPct val="0"/>
              </a:spcBef>
            </a:pPr>
            <a:r>
              <a:rPr lang="lv-LV" altLang="lv-LV" sz="2800" cap="all" dirty="0">
                <a:solidFill>
                  <a:srgbClr val="228B9D"/>
                </a:solidFill>
                <a:latin typeface="Segoe UI Light" panose="020B0502040204020203" pitchFamily="34" charset="0"/>
                <a:cs typeface="Segoe UI" panose="020B0502040204020203" pitchFamily="34" charset="0"/>
              </a:rPr>
              <a:t>PATĒRIŅA CENAS</a:t>
            </a:r>
          </a:p>
        </p:txBody>
      </p:sp>
      <p:sp>
        <p:nvSpPr>
          <p:cNvPr id="8" name="Slide Number Placeholder 3">
            <a:extLst>
              <a:ext uri="{FF2B5EF4-FFF2-40B4-BE49-F238E27FC236}">
                <a16:creationId xmlns:a16="http://schemas.microsoft.com/office/drawing/2014/main" id="{C8E22807-D3E5-4787-AE06-E470DC7668A2}"/>
              </a:ext>
            </a:extLst>
          </p:cNvPr>
          <p:cNvSpPr txBox="1">
            <a:spLocks/>
          </p:cNvSpPr>
          <p:nvPr/>
        </p:nvSpPr>
        <p:spPr>
          <a:xfrm>
            <a:off x="11345333" y="6545200"/>
            <a:ext cx="846667" cy="304800"/>
          </a:xfrm>
          <a:prstGeom prst="rect">
            <a:avLst/>
          </a:prstGeom>
        </p:spPr>
        <p:txBody>
          <a:bodyPr vert="horz" lIns="91440" tIns="45720" rIns="91440" bIns="45720" rtlCol="0" anchor="ctr"/>
          <a:lstStyle>
            <a:defPPr>
              <a:defRPr lang="lv-LV"/>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52BD7A-E27C-4D8B-9BA7-C703671C96E0}" type="slidenum">
              <a:rPr lang="en-US" altLang="lv-LV" smtClean="0"/>
              <a:pPr/>
              <a:t>5</a:t>
            </a:fld>
            <a:endParaRPr lang="en-US" altLang="lv-LV" dirty="0"/>
          </a:p>
        </p:txBody>
      </p:sp>
      <p:sp>
        <p:nvSpPr>
          <p:cNvPr id="72" name="Rectangle 71">
            <a:extLst>
              <a:ext uri="{FF2B5EF4-FFF2-40B4-BE49-F238E27FC236}">
                <a16:creationId xmlns:a16="http://schemas.microsoft.com/office/drawing/2014/main" id="{8AB82DEF-95FA-43F1-B932-8D44852FB594}"/>
              </a:ext>
            </a:extLst>
          </p:cNvPr>
          <p:cNvSpPr/>
          <p:nvPr/>
        </p:nvSpPr>
        <p:spPr>
          <a:xfrm>
            <a:off x="1889761" y="984799"/>
            <a:ext cx="9348892" cy="769441"/>
          </a:xfrm>
          <a:prstGeom prst="rect">
            <a:avLst/>
          </a:prstGeom>
        </p:spPr>
        <p:txBody>
          <a:bodyPr wrap="squar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800" b="1" dirty="0"/>
              <a:t>Preces un pakalpojumi ar lielāko ietekmi patēriņa cenu izmaiņās</a:t>
            </a:r>
          </a:p>
          <a:p>
            <a:pPr algn="ctr">
              <a:defRPr sz="1440" b="0" i="0" u="none" strike="noStrike" kern="1200" baseline="0">
                <a:solidFill>
                  <a:srgbClr val="000000"/>
                </a:solidFill>
                <a:latin typeface="Gill Sans Nova Cond Lt" panose="020B0306020104020203" pitchFamily="34" charset="0"/>
                <a:ea typeface="Arial"/>
                <a:cs typeface="Arial"/>
              </a:defRPr>
            </a:pPr>
            <a:r>
              <a:rPr lang="lv-LV" sz="1600" dirty="0"/>
              <a:t>ieguldījums 12 mēnešu izmaiņās 2022.gada augustā, procentpunktos</a:t>
            </a:r>
            <a:endParaRPr lang="en-US" sz="1600" dirty="0"/>
          </a:p>
        </p:txBody>
      </p:sp>
      <p:graphicFrame>
        <p:nvGraphicFramePr>
          <p:cNvPr id="7" name="Object 1">
            <a:extLst>
              <a:ext uri="{FF2B5EF4-FFF2-40B4-BE49-F238E27FC236}">
                <a16:creationId xmlns:a16="http://schemas.microsoft.com/office/drawing/2014/main" id="{9D8F0CC5-BE6C-4E32-B11A-C00F0CEA0ECF}"/>
              </a:ext>
            </a:extLst>
          </p:cNvPr>
          <p:cNvGraphicFramePr>
            <a:graphicFrameLocks/>
          </p:cNvGraphicFramePr>
          <p:nvPr/>
        </p:nvGraphicFramePr>
        <p:xfrm>
          <a:off x="1158240" y="1996440"/>
          <a:ext cx="10080413" cy="4053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668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AC1B81-6718-472A-AC15-8EFEBE84A945}"/>
              </a:ext>
            </a:extLst>
          </p:cNvPr>
          <p:cNvSpPr txBox="1"/>
          <p:nvPr/>
        </p:nvSpPr>
        <p:spPr>
          <a:xfrm>
            <a:off x="223024" y="6133171"/>
            <a:ext cx="3836020" cy="307777"/>
          </a:xfrm>
          <a:prstGeom prst="rect">
            <a:avLst/>
          </a:prstGeom>
          <a:noFill/>
        </p:spPr>
        <p:txBody>
          <a:bodyPr wrap="square" rtlCol="0">
            <a:spAutoFit/>
          </a:bodyPr>
          <a:lstStyle/>
          <a:p>
            <a:r>
              <a:rPr lang="lv-LV" sz="1400" dirty="0"/>
              <a:t>Datu avots: CSB</a:t>
            </a:r>
          </a:p>
        </p:txBody>
      </p:sp>
      <p:sp>
        <p:nvSpPr>
          <p:cNvPr id="5" name="Title 1">
            <a:extLst>
              <a:ext uri="{FF2B5EF4-FFF2-40B4-BE49-F238E27FC236}">
                <a16:creationId xmlns:a16="http://schemas.microsoft.com/office/drawing/2014/main" id="{D89EA0A0-DE5B-4029-83BD-704A029BA32F}"/>
              </a:ext>
            </a:extLst>
          </p:cNvPr>
          <p:cNvSpPr txBox="1">
            <a:spLocks/>
          </p:cNvSpPr>
          <p:nvPr/>
        </p:nvSpPr>
        <p:spPr>
          <a:xfrm>
            <a:off x="2502242" y="531993"/>
            <a:ext cx="8857342" cy="574589"/>
          </a:xfrm>
          <a:prstGeom prst="rect">
            <a:avLst/>
          </a:prstGeom>
        </p:spPr>
        <p:txBody>
          <a:bodyPr vert="horz" lIns="91440" tIns="45720" rIns="91440" bIns="45720" rtlCol="0" anchor="t">
            <a:normAutofit/>
          </a:bodyPr>
          <a:lstStyle>
            <a:lvl1pPr algn="l" defTabSz="642915" rtl="0" eaLnBrk="1" latinLnBrk="0" hangingPunct="1">
              <a:lnSpc>
                <a:spcPct val="90000"/>
              </a:lnSpc>
              <a:spcBef>
                <a:spcPct val="0"/>
              </a:spcBef>
              <a:buNone/>
              <a:defRPr sz="3094" kern="1200">
                <a:solidFill>
                  <a:schemeClr val="tx1"/>
                </a:solidFill>
                <a:latin typeface="+mj-lt"/>
                <a:ea typeface="+mj-ea"/>
                <a:cs typeface="+mj-cs"/>
              </a:defRPr>
            </a:lvl1pPr>
          </a:lstStyle>
          <a:p>
            <a:pPr defTabSz="914400"/>
            <a:r>
              <a:rPr lang="lv-LV" sz="3200" cap="all" dirty="0">
                <a:solidFill>
                  <a:srgbClr val="228B9D"/>
                </a:solidFill>
                <a:latin typeface="Segoe UI Light" panose="020B0502040204020203" pitchFamily="34" charset="0"/>
                <a:ea typeface="+mn-ea"/>
                <a:cs typeface="Segoe UI" panose="020B0502040204020203" pitchFamily="34" charset="0"/>
              </a:rPr>
              <a:t>mājsaimniecību izdevumi</a:t>
            </a:r>
          </a:p>
        </p:txBody>
      </p:sp>
      <p:sp>
        <p:nvSpPr>
          <p:cNvPr id="6" name="Rectangle 5">
            <a:extLst>
              <a:ext uri="{FF2B5EF4-FFF2-40B4-BE49-F238E27FC236}">
                <a16:creationId xmlns:a16="http://schemas.microsoft.com/office/drawing/2014/main" id="{6B3426BA-DDC4-4758-AA29-C77C02986D7D}"/>
              </a:ext>
            </a:extLst>
          </p:cNvPr>
          <p:cNvSpPr/>
          <p:nvPr/>
        </p:nvSpPr>
        <p:spPr>
          <a:xfrm>
            <a:off x="1428278" y="1397767"/>
            <a:ext cx="9348892" cy="615553"/>
          </a:xfrm>
          <a:prstGeom prst="rect">
            <a:avLst/>
          </a:prstGeom>
        </p:spPr>
        <p:txBody>
          <a:bodyPr wrap="squar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latin typeface="Calibri Light" panose="020F0302020204030204" pitchFamily="34" charset="0"/>
                <a:cs typeface="Calibri Light" panose="020F0302020204030204" pitchFamily="34" charset="0"/>
              </a:rPr>
              <a:t>MĀJSAIMNIECĪBU IZDEVUMI UZ VIENU MĀJSAIMNIECĪBAS LOCEKLI MĒNESĪ</a:t>
            </a:r>
          </a:p>
          <a:p>
            <a:pPr algn="ctr">
              <a:defRPr sz="1440" b="0" i="0" u="none" strike="noStrike" kern="1200" baseline="0">
                <a:solidFill>
                  <a:srgbClr val="000000"/>
                </a:solidFill>
                <a:latin typeface="Gill Sans Nova Cond Lt" panose="020B0306020104020203" pitchFamily="34" charset="0"/>
                <a:ea typeface="Arial"/>
                <a:cs typeface="Arial"/>
              </a:defRPr>
            </a:pPr>
            <a:r>
              <a:rPr lang="lv-LV" sz="1400" dirty="0">
                <a:latin typeface="Calibri Light" panose="020F0302020204030204" pitchFamily="34" charset="0"/>
                <a:cs typeface="Calibri Light" panose="020F0302020204030204" pitchFamily="34" charset="0"/>
              </a:rPr>
              <a:t>2019.gadā, </a:t>
            </a:r>
            <a:r>
              <a:rPr lang="lv-LV" sz="1400" dirty="0" err="1">
                <a:latin typeface="Calibri Light" panose="020F0302020204030204" pitchFamily="34" charset="0"/>
                <a:cs typeface="Calibri Light" panose="020F0302020204030204" pitchFamily="34" charset="0"/>
              </a:rPr>
              <a:t>euro</a:t>
            </a:r>
            <a:endParaRPr lang="en-US" sz="1400" dirty="0">
              <a:latin typeface="Calibri Light" panose="020F0302020204030204" pitchFamily="34" charset="0"/>
              <a:cs typeface="Calibri Light" panose="020F0302020204030204" pitchFamily="34" charset="0"/>
            </a:endParaRPr>
          </a:p>
        </p:txBody>
      </p:sp>
      <p:graphicFrame>
        <p:nvGraphicFramePr>
          <p:cNvPr id="7" name="Object 12">
            <a:extLst>
              <a:ext uri="{FF2B5EF4-FFF2-40B4-BE49-F238E27FC236}">
                <a16:creationId xmlns:a16="http://schemas.microsoft.com/office/drawing/2014/main" id="{7FA519A8-7D5B-4B50-A6A7-6ABC7220E527}"/>
              </a:ext>
            </a:extLst>
          </p:cNvPr>
          <p:cNvGraphicFramePr>
            <a:graphicFrameLocks/>
          </p:cNvGraphicFramePr>
          <p:nvPr/>
        </p:nvGraphicFramePr>
        <p:xfrm>
          <a:off x="1421031" y="1965373"/>
          <a:ext cx="9360000" cy="4314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60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AC1B81-6718-472A-AC15-8EFEBE84A945}"/>
              </a:ext>
            </a:extLst>
          </p:cNvPr>
          <p:cNvSpPr txBox="1"/>
          <p:nvPr/>
        </p:nvSpPr>
        <p:spPr>
          <a:xfrm>
            <a:off x="223024" y="6133171"/>
            <a:ext cx="3836020" cy="307777"/>
          </a:xfrm>
          <a:prstGeom prst="rect">
            <a:avLst/>
          </a:prstGeom>
          <a:noFill/>
        </p:spPr>
        <p:txBody>
          <a:bodyPr wrap="square" rtlCol="0">
            <a:spAutoFit/>
          </a:bodyPr>
          <a:lstStyle/>
          <a:p>
            <a:r>
              <a:rPr lang="lv-LV" sz="1400" dirty="0"/>
              <a:t>Datu avots: CSB</a:t>
            </a:r>
          </a:p>
        </p:txBody>
      </p:sp>
      <p:sp>
        <p:nvSpPr>
          <p:cNvPr id="5" name="Title 1">
            <a:extLst>
              <a:ext uri="{FF2B5EF4-FFF2-40B4-BE49-F238E27FC236}">
                <a16:creationId xmlns:a16="http://schemas.microsoft.com/office/drawing/2014/main" id="{D89EA0A0-DE5B-4029-83BD-704A029BA32F}"/>
              </a:ext>
            </a:extLst>
          </p:cNvPr>
          <p:cNvSpPr txBox="1">
            <a:spLocks/>
          </p:cNvSpPr>
          <p:nvPr/>
        </p:nvSpPr>
        <p:spPr>
          <a:xfrm>
            <a:off x="2502242" y="531993"/>
            <a:ext cx="8857342" cy="574589"/>
          </a:xfrm>
          <a:prstGeom prst="rect">
            <a:avLst/>
          </a:prstGeom>
        </p:spPr>
        <p:txBody>
          <a:bodyPr vert="horz" lIns="91440" tIns="45720" rIns="91440" bIns="45720" rtlCol="0" anchor="t">
            <a:normAutofit/>
          </a:bodyPr>
          <a:lstStyle>
            <a:lvl1pPr algn="l" defTabSz="642915" rtl="0" eaLnBrk="1" latinLnBrk="0" hangingPunct="1">
              <a:lnSpc>
                <a:spcPct val="90000"/>
              </a:lnSpc>
              <a:spcBef>
                <a:spcPct val="0"/>
              </a:spcBef>
              <a:buNone/>
              <a:defRPr sz="3094" kern="1200">
                <a:solidFill>
                  <a:schemeClr val="tx1"/>
                </a:solidFill>
                <a:latin typeface="+mj-lt"/>
                <a:ea typeface="+mj-ea"/>
                <a:cs typeface="+mj-cs"/>
              </a:defRPr>
            </a:lvl1pPr>
          </a:lstStyle>
          <a:p>
            <a:pPr defTabSz="914400"/>
            <a:r>
              <a:rPr lang="lv-LV" sz="3200" cap="all" dirty="0">
                <a:solidFill>
                  <a:srgbClr val="228B9D"/>
                </a:solidFill>
                <a:latin typeface="Segoe UI Light" panose="020B0502040204020203" pitchFamily="34" charset="0"/>
                <a:ea typeface="+mn-ea"/>
                <a:cs typeface="Segoe UI" panose="020B0502040204020203" pitchFamily="34" charset="0"/>
              </a:rPr>
              <a:t>mājsaimniecību izdevumi</a:t>
            </a:r>
          </a:p>
        </p:txBody>
      </p:sp>
      <p:sp>
        <p:nvSpPr>
          <p:cNvPr id="6" name="Rectangle 5">
            <a:extLst>
              <a:ext uri="{FF2B5EF4-FFF2-40B4-BE49-F238E27FC236}">
                <a16:creationId xmlns:a16="http://schemas.microsoft.com/office/drawing/2014/main" id="{6B3426BA-DDC4-4758-AA29-C77C02986D7D}"/>
              </a:ext>
            </a:extLst>
          </p:cNvPr>
          <p:cNvSpPr/>
          <p:nvPr/>
        </p:nvSpPr>
        <p:spPr>
          <a:xfrm>
            <a:off x="1428278" y="1397767"/>
            <a:ext cx="9348892" cy="615553"/>
          </a:xfrm>
          <a:prstGeom prst="rect">
            <a:avLst/>
          </a:prstGeom>
        </p:spPr>
        <p:txBody>
          <a:bodyPr wrap="squar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latin typeface="Calibri Light" panose="020F0302020204030204" pitchFamily="34" charset="0"/>
                <a:cs typeface="Calibri Light" panose="020F0302020204030204" pitchFamily="34" charset="0"/>
              </a:rPr>
              <a:t>MĀJSAIMNIECĪBU IZDEVUMI UZ MĀJSAIMNIECĪBU AR VIDĒJI 2,3 LOCEKĻIEM, MĒNESĪ</a:t>
            </a:r>
          </a:p>
          <a:p>
            <a:pPr algn="ctr">
              <a:defRPr sz="1440" b="0" i="0" u="none" strike="noStrike" kern="1200" baseline="0">
                <a:solidFill>
                  <a:srgbClr val="000000"/>
                </a:solidFill>
                <a:latin typeface="Gill Sans Nova Cond Lt" panose="020B0306020104020203" pitchFamily="34" charset="0"/>
                <a:ea typeface="Arial"/>
                <a:cs typeface="Arial"/>
              </a:defRPr>
            </a:pPr>
            <a:r>
              <a:rPr lang="lv-LV" sz="1400" dirty="0">
                <a:latin typeface="Calibri Light" panose="020F0302020204030204" pitchFamily="34" charset="0"/>
                <a:cs typeface="Calibri Light" panose="020F0302020204030204" pitchFamily="34" charset="0"/>
              </a:rPr>
              <a:t>2019.gadā, </a:t>
            </a:r>
            <a:r>
              <a:rPr lang="lv-LV" sz="1400" dirty="0" err="1">
                <a:latin typeface="Calibri Light" panose="020F0302020204030204" pitchFamily="34" charset="0"/>
                <a:cs typeface="Calibri Light" panose="020F0302020204030204" pitchFamily="34" charset="0"/>
              </a:rPr>
              <a:t>euro</a:t>
            </a:r>
            <a:endParaRPr lang="en-US" sz="1400" dirty="0">
              <a:latin typeface="Calibri Light" panose="020F0302020204030204" pitchFamily="34" charset="0"/>
              <a:cs typeface="Calibri Light" panose="020F0302020204030204" pitchFamily="34" charset="0"/>
            </a:endParaRPr>
          </a:p>
        </p:txBody>
      </p:sp>
      <p:graphicFrame>
        <p:nvGraphicFramePr>
          <p:cNvPr id="7" name="Object 12">
            <a:extLst>
              <a:ext uri="{FF2B5EF4-FFF2-40B4-BE49-F238E27FC236}">
                <a16:creationId xmlns:a16="http://schemas.microsoft.com/office/drawing/2014/main" id="{7FA519A8-7D5B-4B50-A6A7-6ABC7220E527}"/>
              </a:ext>
            </a:extLst>
          </p:cNvPr>
          <p:cNvGraphicFramePr>
            <a:graphicFrameLocks/>
          </p:cNvGraphicFramePr>
          <p:nvPr/>
        </p:nvGraphicFramePr>
        <p:xfrm>
          <a:off x="1421031" y="1965373"/>
          <a:ext cx="9360000" cy="4314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312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8E21-8CB1-4049-A3D8-2C8761C76B39}"/>
              </a:ext>
            </a:extLst>
          </p:cNvPr>
          <p:cNvSpPr>
            <a:spLocks noGrp="1"/>
          </p:cNvSpPr>
          <p:nvPr>
            <p:ph type="title"/>
          </p:nvPr>
        </p:nvSpPr>
        <p:spPr>
          <a:xfrm>
            <a:off x="2500576" y="554682"/>
            <a:ext cx="9448702" cy="792205"/>
          </a:xfrm>
        </p:spPr>
        <p:txBody>
          <a:bodyPr anchor="t">
            <a:normAutofit/>
          </a:bodyPr>
          <a:lstStyle/>
          <a:p>
            <a:pPr defTabSz="914400"/>
            <a:r>
              <a:rPr lang="lv-LV" sz="2800" cap="all" dirty="0">
                <a:solidFill>
                  <a:srgbClr val="228B9D"/>
                </a:solidFill>
                <a:latin typeface="Segoe UI Light" panose="020B0502040204020203" pitchFamily="34" charset="0"/>
                <a:ea typeface="+mn-ea"/>
                <a:cs typeface="Segoe UI" panose="020B0502040204020203" pitchFamily="34" charset="0"/>
              </a:rPr>
              <a:t>Zemākais nepieciešamais un rīcībā esošais ienākums</a:t>
            </a:r>
          </a:p>
        </p:txBody>
      </p:sp>
      <p:graphicFrame>
        <p:nvGraphicFramePr>
          <p:cNvPr id="9" name="Table 8">
            <a:extLst>
              <a:ext uri="{FF2B5EF4-FFF2-40B4-BE49-F238E27FC236}">
                <a16:creationId xmlns:a16="http://schemas.microsoft.com/office/drawing/2014/main" id="{FA1FFAF7-4D21-4941-B3E8-CBFBF96602CA}"/>
              </a:ext>
            </a:extLst>
          </p:cNvPr>
          <p:cNvGraphicFramePr>
            <a:graphicFrameLocks noGrp="1"/>
          </p:cNvGraphicFramePr>
          <p:nvPr/>
        </p:nvGraphicFramePr>
        <p:xfrm>
          <a:off x="1914600" y="1684421"/>
          <a:ext cx="9334927" cy="4171475"/>
        </p:xfrm>
        <a:graphic>
          <a:graphicData uri="http://schemas.openxmlformats.org/drawingml/2006/table">
            <a:tbl>
              <a:tblPr firstRow="1" bandRow="1">
                <a:tableStyleId>{5C22544A-7EE6-4342-B048-85BDC9FD1C3A}</a:tableStyleId>
              </a:tblPr>
              <a:tblGrid>
                <a:gridCol w="1333561">
                  <a:extLst>
                    <a:ext uri="{9D8B030D-6E8A-4147-A177-3AD203B41FA5}">
                      <a16:colId xmlns:a16="http://schemas.microsoft.com/office/drawing/2014/main" val="17146725"/>
                    </a:ext>
                  </a:extLst>
                </a:gridCol>
                <a:gridCol w="1333561">
                  <a:extLst>
                    <a:ext uri="{9D8B030D-6E8A-4147-A177-3AD203B41FA5}">
                      <a16:colId xmlns:a16="http://schemas.microsoft.com/office/drawing/2014/main" val="4187175793"/>
                    </a:ext>
                  </a:extLst>
                </a:gridCol>
                <a:gridCol w="1333561">
                  <a:extLst>
                    <a:ext uri="{9D8B030D-6E8A-4147-A177-3AD203B41FA5}">
                      <a16:colId xmlns:a16="http://schemas.microsoft.com/office/drawing/2014/main" val="2771000110"/>
                    </a:ext>
                  </a:extLst>
                </a:gridCol>
                <a:gridCol w="1333561">
                  <a:extLst>
                    <a:ext uri="{9D8B030D-6E8A-4147-A177-3AD203B41FA5}">
                      <a16:colId xmlns:a16="http://schemas.microsoft.com/office/drawing/2014/main" val="256779531"/>
                    </a:ext>
                  </a:extLst>
                </a:gridCol>
                <a:gridCol w="1333561">
                  <a:extLst>
                    <a:ext uri="{9D8B030D-6E8A-4147-A177-3AD203B41FA5}">
                      <a16:colId xmlns:a16="http://schemas.microsoft.com/office/drawing/2014/main" val="340743101"/>
                    </a:ext>
                  </a:extLst>
                </a:gridCol>
                <a:gridCol w="1333561">
                  <a:extLst>
                    <a:ext uri="{9D8B030D-6E8A-4147-A177-3AD203B41FA5}">
                      <a16:colId xmlns:a16="http://schemas.microsoft.com/office/drawing/2014/main" val="235471918"/>
                    </a:ext>
                  </a:extLst>
                </a:gridCol>
                <a:gridCol w="1333561">
                  <a:extLst>
                    <a:ext uri="{9D8B030D-6E8A-4147-A177-3AD203B41FA5}">
                      <a16:colId xmlns:a16="http://schemas.microsoft.com/office/drawing/2014/main" val="2420049709"/>
                    </a:ext>
                  </a:extLst>
                </a:gridCol>
              </a:tblGrid>
              <a:tr h="802207">
                <a:tc gridSpan="4">
                  <a:txBody>
                    <a:bodyPr/>
                    <a:lstStyle/>
                    <a:p>
                      <a:pPr algn="ctr" fontAlgn="b"/>
                      <a:r>
                        <a:rPr lang="lv-LV" sz="2200" u="none" strike="noStrike" dirty="0">
                          <a:effectLst/>
                          <a:latin typeface="Calibri Light" panose="020F0302020204030204" pitchFamily="34" charset="0"/>
                          <a:cs typeface="Calibri Light" panose="020F0302020204030204" pitchFamily="34" charset="0"/>
                        </a:rPr>
                        <a:t>Zemākais nepieciešamais neto ienākums, EUR</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gridSpan="3">
                  <a:txBody>
                    <a:bodyPr/>
                    <a:lstStyle/>
                    <a:p>
                      <a:pPr algn="ctr" fontAlgn="b"/>
                      <a:r>
                        <a:rPr lang="lv-LV" sz="2200" u="none" strike="noStrike" dirty="0">
                          <a:effectLst/>
                          <a:latin typeface="Calibri Light" panose="020F0302020204030204" pitchFamily="34" charset="0"/>
                          <a:cs typeface="Calibri Light" panose="020F0302020204030204" pitchFamily="34" charset="0"/>
                        </a:rPr>
                        <a:t>Rīcībā esošais ienākums, EUR</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684865734"/>
                  </a:ext>
                </a:extLst>
              </a:tr>
              <a:tr h="481324">
                <a:tc>
                  <a:txBody>
                    <a:bodyPr/>
                    <a:lstStyle/>
                    <a:p>
                      <a:pPr algn="ctr" fontAlgn="b"/>
                      <a:r>
                        <a:rPr lang="lv-LV" sz="2200" u="none" strike="noStrike" dirty="0">
                          <a:solidFill>
                            <a:schemeClr val="bg1"/>
                          </a:solidFill>
                          <a:effectLst/>
                          <a:latin typeface="Calibri Light" panose="020F0302020204030204" pitchFamily="34" charset="0"/>
                          <a:cs typeface="Calibri Light" panose="020F0302020204030204" pitchFamily="34" charset="0"/>
                        </a:rPr>
                        <a:t> </a:t>
                      </a:r>
                      <a:endParaRPr lang="lv-LV" sz="2200" b="0" i="0" u="none" strike="noStrike" dirty="0">
                        <a:solidFill>
                          <a:schemeClr val="bg1"/>
                        </a:solidFill>
                        <a:effectLst/>
                        <a:latin typeface="Calibri Light" panose="020F0302020204030204" pitchFamily="34" charset="0"/>
                        <a:cs typeface="Calibri Light" panose="020F0302020204030204" pitchFamily="34" charset="0"/>
                      </a:endParaRPr>
                    </a:p>
                  </a:txBody>
                  <a:tcPr marL="0" marR="0" marT="0" marB="0" anchor="ctr">
                    <a:solidFill>
                      <a:schemeClr val="accent1"/>
                    </a:solidFill>
                  </a:tcPr>
                </a:tc>
                <a:tc>
                  <a:txBody>
                    <a:bodyPr/>
                    <a:lstStyle/>
                    <a:p>
                      <a:pPr algn="ctr" fontAlgn="b"/>
                      <a:r>
                        <a:rPr lang="lv-LV" sz="2200" b="1" u="none" strike="noStrike" dirty="0">
                          <a:solidFill>
                            <a:schemeClr val="bg1"/>
                          </a:solidFill>
                          <a:effectLst/>
                          <a:latin typeface="Calibri Light" panose="020F0302020204030204" pitchFamily="34" charset="0"/>
                          <a:cs typeface="Calibri Light" panose="020F0302020204030204" pitchFamily="34" charset="0"/>
                        </a:rPr>
                        <a:t>2010</a:t>
                      </a:r>
                      <a:endParaRPr lang="lv-LV" sz="2200" b="1" i="0" u="none" strike="noStrike" dirty="0">
                        <a:solidFill>
                          <a:schemeClr val="bg1"/>
                        </a:solidFill>
                        <a:effectLst/>
                        <a:latin typeface="Calibri Light" panose="020F0302020204030204" pitchFamily="34" charset="0"/>
                        <a:cs typeface="Calibri Light" panose="020F0302020204030204" pitchFamily="34" charset="0"/>
                      </a:endParaRPr>
                    </a:p>
                  </a:txBody>
                  <a:tcPr marL="0" marR="0" marT="0" marB="0" anchor="ctr">
                    <a:solidFill>
                      <a:schemeClr val="accent1"/>
                    </a:solidFill>
                  </a:tcPr>
                </a:tc>
                <a:tc>
                  <a:txBody>
                    <a:bodyPr/>
                    <a:lstStyle/>
                    <a:p>
                      <a:pPr algn="ctr" fontAlgn="b"/>
                      <a:r>
                        <a:rPr lang="lv-LV" sz="2200" b="1" u="none" strike="noStrike" dirty="0">
                          <a:solidFill>
                            <a:schemeClr val="bg1"/>
                          </a:solidFill>
                          <a:effectLst/>
                          <a:latin typeface="Calibri Light" panose="020F0302020204030204" pitchFamily="34" charset="0"/>
                          <a:cs typeface="Calibri Light" panose="020F0302020204030204" pitchFamily="34" charset="0"/>
                        </a:rPr>
                        <a:t>2015</a:t>
                      </a:r>
                      <a:endParaRPr lang="lv-LV" sz="2200" b="1" i="0" u="none" strike="noStrike" dirty="0">
                        <a:solidFill>
                          <a:schemeClr val="bg1"/>
                        </a:solidFill>
                        <a:effectLst/>
                        <a:latin typeface="Calibri Light" panose="020F0302020204030204" pitchFamily="34" charset="0"/>
                        <a:cs typeface="Calibri Light" panose="020F0302020204030204" pitchFamily="34" charset="0"/>
                      </a:endParaRPr>
                    </a:p>
                  </a:txBody>
                  <a:tcPr marL="0" marR="0" marT="0" marB="0" anchor="ctr">
                    <a:solidFill>
                      <a:schemeClr val="accent1"/>
                    </a:solidFill>
                  </a:tcPr>
                </a:tc>
                <a:tc>
                  <a:txBody>
                    <a:bodyPr/>
                    <a:lstStyle/>
                    <a:p>
                      <a:pPr algn="ctr" fontAlgn="b"/>
                      <a:r>
                        <a:rPr lang="lv-LV" sz="2200" b="1" u="none" strike="noStrike" dirty="0">
                          <a:solidFill>
                            <a:schemeClr val="bg1"/>
                          </a:solidFill>
                          <a:effectLst/>
                          <a:latin typeface="Calibri Light" panose="020F0302020204030204" pitchFamily="34" charset="0"/>
                          <a:cs typeface="Calibri Light" panose="020F0302020204030204" pitchFamily="34" charset="0"/>
                        </a:rPr>
                        <a:t>2020</a:t>
                      </a:r>
                      <a:endParaRPr lang="lv-LV" sz="2200" b="1" i="0" u="none" strike="noStrike" dirty="0">
                        <a:solidFill>
                          <a:schemeClr val="bg1"/>
                        </a:solidFill>
                        <a:effectLst/>
                        <a:latin typeface="Calibri Light" panose="020F0302020204030204" pitchFamily="34" charset="0"/>
                        <a:cs typeface="Calibri Light" panose="020F0302020204030204" pitchFamily="34" charset="0"/>
                      </a:endParaRPr>
                    </a:p>
                  </a:txBody>
                  <a:tcPr marL="0" marR="0" marT="0" marB="0" anchor="ctr">
                    <a:solidFill>
                      <a:schemeClr val="accent1"/>
                    </a:solidFill>
                  </a:tcPr>
                </a:tc>
                <a:tc>
                  <a:txBody>
                    <a:bodyPr/>
                    <a:lstStyle/>
                    <a:p>
                      <a:pPr algn="ctr" fontAlgn="b"/>
                      <a:r>
                        <a:rPr lang="lv-LV" sz="2200" b="1" u="none" strike="noStrike" dirty="0">
                          <a:solidFill>
                            <a:schemeClr val="bg1"/>
                          </a:solidFill>
                          <a:effectLst/>
                          <a:latin typeface="Calibri Light" panose="020F0302020204030204" pitchFamily="34" charset="0"/>
                          <a:cs typeface="Calibri Light" panose="020F0302020204030204" pitchFamily="34" charset="0"/>
                        </a:rPr>
                        <a:t>2010</a:t>
                      </a:r>
                      <a:endParaRPr lang="lv-LV" sz="2200" b="1" i="0" u="none" strike="noStrike" dirty="0">
                        <a:solidFill>
                          <a:schemeClr val="bg1"/>
                        </a:solidFill>
                        <a:effectLst/>
                        <a:latin typeface="Calibri Light" panose="020F0302020204030204" pitchFamily="34" charset="0"/>
                        <a:cs typeface="Calibri Light" panose="020F0302020204030204" pitchFamily="34" charset="0"/>
                      </a:endParaRPr>
                    </a:p>
                  </a:txBody>
                  <a:tcPr marL="0" marR="0" marT="0" marB="0" anchor="ctr">
                    <a:solidFill>
                      <a:schemeClr val="accent1"/>
                    </a:solidFill>
                  </a:tcPr>
                </a:tc>
                <a:tc>
                  <a:txBody>
                    <a:bodyPr/>
                    <a:lstStyle/>
                    <a:p>
                      <a:pPr algn="ctr" fontAlgn="b"/>
                      <a:r>
                        <a:rPr lang="lv-LV" sz="2200" b="1" u="none" strike="noStrike" dirty="0">
                          <a:solidFill>
                            <a:schemeClr val="bg1"/>
                          </a:solidFill>
                          <a:effectLst/>
                          <a:latin typeface="Calibri Light" panose="020F0302020204030204" pitchFamily="34" charset="0"/>
                          <a:cs typeface="Calibri Light" panose="020F0302020204030204" pitchFamily="34" charset="0"/>
                        </a:rPr>
                        <a:t>2015</a:t>
                      </a:r>
                      <a:endParaRPr lang="lv-LV" sz="2200" b="1" i="0" u="none" strike="noStrike" dirty="0">
                        <a:solidFill>
                          <a:schemeClr val="bg1"/>
                        </a:solidFill>
                        <a:effectLst/>
                        <a:latin typeface="Calibri Light" panose="020F0302020204030204" pitchFamily="34" charset="0"/>
                        <a:cs typeface="Calibri Light" panose="020F0302020204030204" pitchFamily="34" charset="0"/>
                      </a:endParaRPr>
                    </a:p>
                  </a:txBody>
                  <a:tcPr marL="0" marR="0" marT="0" marB="0" anchor="ctr">
                    <a:solidFill>
                      <a:schemeClr val="accent1"/>
                    </a:solidFill>
                  </a:tcPr>
                </a:tc>
                <a:tc>
                  <a:txBody>
                    <a:bodyPr/>
                    <a:lstStyle/>
                    <a:p>
                      <a:pPr algn="ctr" fontAlgn="b"/>
                      <a:r>
                        <a:rPr lang="lv-LV" sz="2200" b="1" u="none" strike="noStrike" dirty="0">
                          <a:solidFill>
                            <a:schemeClr val="bg1"/>
                          </a:solidFill>
                          <a:effectLst/>
                          <a:latin typeface="Calibri Light" panose="020F0302020204030204" pitchFamily="34" charset="0"/>
                          <a:cs typeface="Calibri Light" panose="020F0302020204030204" pitchFamily="34" charset="0"/>
                        </a:rPr>
                        <a:t>2020</a:t>
                      </a:r>
                      <a:endParaRPr lang="lv-LV" sz="2200" b="1" i="0" u="none" strike="noStrike" dirty="0">
                        <a:solidFill>
                          <a:schemeClr val="bg1"/>
                        </a:solidFill>
                        <a:effectLst/>
                        <a:latin typeface="Calibri Light" panose="020F0302020204030204" pitchFamily="34" charset="0"/>
                        <a:cs typeface="Calibri Light" panose="020F0302020204030204" pitchFamily="34" charset="0"/>
                      </a:endParaRPr>
                    </a:p>
                  </a:txBody>
                  <a:tcPr marL="0" marR="0" marT="0" marB="0" anchor="ctr">
                    <a:solidFill>
                      <a:schemeClr val="accent1"/>
                    </a:solidFill>
                  </a:tcPr>
                </a:tc>
                <a:extLst>
                  <a:ext uri="{0D108BD9-81ED-4DB2-BD59-A6C34878D82A}">
                    <a16:rowId xmlns:a16="http://schemas.microsoft.com/office/drawing/2014/main" val="866309787"/>
                  </a:ext>
                </a:extLst>
              </a:tr>
              <a:tr h="481324">
                <a:tc>
                  <a:txBody>
                    <a:bodyPr/>
                    <a:lstStyle/>
                    <a:p>
                      <a:pPr marL="87313" indent="0" algn="l" fontAlgn="b"/>
                      <a:r>
                        <a:rPr lang="lv-LV" sz="2200" u="none" strike="noStrike" dirty="0">
                          <a:effectLst/>
                          <a:latin typeface="Calibri Light" panose="020F0302020204030204" pitchFamily="34" charset="0"/>
                          <a:cs typeface="Calibri Light" panose="020F0302020204030204" pitchFamily="34" charset="0"/>
                        </a:rPr>
                        <a:t>Pavisam</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366.42</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482.71</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560.72</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212.86</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386.91</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582.82</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2937772542"/>
                  </a:ext>
                </a:extLst>
              </a:tr>
              <a:tr h="481324">
                <a:tc>
                  <a:txBody>
                    <a:bodyPr/>
                    <a:lstStyle/>
                    <a:p>
                      <a:pPr marL="87313" indent="0" algn="l" fontAlgn="b">
                        <a:buAutoNum type="arabicPeriod"/>
                      </a:pPr>
                      <a:r>
                        <a:rPr lang="lv-LV" sz="2200" u="none" strike="noStrike" dirty="0">
                          <a:effectLst/>
                          <a:latin typeface="Calibri Light" panose="020F0302020204030204" pitchFamily="34" charset="0"/>
                          <a:cs typeface="Calibri Light" panose="020F0302020204030204" pitchFamily="34" charset="0"/>
                        </a:rPr>
                        <a:t> </a:t>
                      </a:r>
                      <a:r>
                        <a:rPr lang="lv-LV" sz="2200" u="none" strike="noStrike" dirty="0" err="1">
                          <a:effectLst/>
                          <a:latin typeface="Calibri Light" panose="020F0302020204030204" pitchFamily="34" charset="0"/>
                          <a:cs typeface="Calibri Light" panose="020F0302020204030204" pitchFamily="34" charset="0"/>
                        </a:rPr>
                        <a:t>kvintile</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261.23</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339.12</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422.29</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70.42</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135.15</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203.13</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1074445331"/>
                  </a:ext>
                </a:extLst>
              </a:tr>
              <a:tr h="481324">
                <a:tc>
                  <a:txBody>
                    <a:bodyPr/>
                    <a:lstStyle/>
                    <a:p>
                      <a:pPr marL="87313" indent="0" algn="l" fontAlgn="b"/>
                      <a:r>
                        <a:rPr lang="lv-LV" sz="2200" u="none" strike="noStrike" dirty="0">
                          <a:effectLst/>
                          <a:latin typeface="Calibri Light" panose="020F0302020204030204" pitchFamily="34" charset="0"/>
                          <a:cs typeface="Calibri Light" panose="020F0302020204030204" pitchFamily="34" charset="0"/>
                        </a:rPr>
                        <a:t>2. </a:t>
                      </a:r>
                      <a:r>
                        <a:rPr lang="lv-LV" sz="2200" u="none" strike="noStrike" dirty="0" err="1">
                          <a:effectLst/>
                          <a:latin typeface="Calibri Light" panose="020F0302020204030204" pitchFamily="34" charset="0"/>
                          <a:cs typeface="Calibri Light" panose="020F0302020204030204" pitchFamily="34" charset="0"/>
                        </a:rPr>
                        <a:t>kvintile</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321.02</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406.94</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478.81</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141.95</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245.13</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353.45</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2009650899"/>
                  </a:ext>
                </a:extLst>
              </a:tr>
              <a:tr h="481324">
                <a:tc>
                  <a:txBody>
                    <a:bodyPr/>
                    <a:lstStyle/>
                    <a:p>
                      <a:pPr marL="87313" indent="0" algn="l" fontAlgn="b"/>
                      <a:r>
                        <a:rPr lang="lv-LV" sz="2200" u="none" strike="noStrike" dirty="0">
                          <a:effectLst/>
                          <a:latin typeface="Calibri Light" panose="020F0302020204030204" pitchFamily="34" charset="0"/>
                          <a:cs typeface="Calibri Light" panose="020F0302020204030204" pitchFamily="34" charset="0"/>
                        </a:rPr>
                        <a:t>3. </a:t>
                      </a:r>
                      <a:r>
                        <a:rPr lang="lv-LV" sz="2200" u="none" strike="noStrike" dirty="0" err="1">
                          <a:effectLst/>
                          <a:latin typeface="Calibri Light" panose="020F0302020204030204" pitchFamily="34" charset="0"/>
                          <a:cs typeface="Calibri Light" panose="020F0302020204030204" pitchFamily="34" charset="0"/>
                        </a:rPr>
                        <a:t>kvintile</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352.42</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459.36</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531.53</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181.73</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317.36</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483.28</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490495101"/>
                  </a:ext>
                </a:extLst>
              </a:tr>
              <a:tr h="481324">
                <a:tc>
                  <a:txBody>
                    <a:bodyPr/>
                    <a:lstStyle/>
                    <a:p>
                      <a:pPr marL="87313" indent="0" algn="l" fontAlgn="b"/>
                      <a:r>
                        <a:rPr lang="lv-LV" sz="2200" u="none" strike="noStrike" dirty="0">
                          <a:effectLst/>
                          <a:latin typeface="Calibri Light" panose="020F0302020204030204" pitchFamily="34" charset="0"/>
                          <a:cs typeface="Calibri Light" panose="020F0302020204030204" pitchFamily="34" charset="0"/>
                        </a:rPr>
                        <a:t>4. </a:t>
                      </a:r>
                      <a:r>
                        <a:rPr lang="lv-LV" sz="2200" u="none" strike="noStrike" dirty="0" err="1">
                          <a:effectLst/>
                          <a:latin typeface="Calibri Light" panose="020F0302020204030204" pitchFamily="34" charset="0"/>
                          <a:cs typeface="Calibri Light" panose="020F0302020204030204" pitchFamily="34" charset="0"/>
                        </a:rPr>
                        <a:t>kvintile</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403.19</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532.05</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624.36</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249.68</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449.16</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679.63</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1411870916"/>
                  </a:ext>
                </a:extLst>
              </a:tr>
              <a:tr h="481324">
                <a:tc>
                  <a:txBody>
                    <a:bodyPr/>
                    <a:lstStyle/>
                    <a:p>
                      <a:pPr marL="87313" indent="0" algn="l" fontAlgn="b"/>
                      <a:r>
                        <a:rPr lang="lv-LV" sz="2200" u="none" strike="noStrike" dirty="0">
                          <a:effectLst/>
                          <a:latin typeface="Calibri Light" panose="020F0302020204030204" pitchFamily="34" charset="0"/>
                          <a:cs typeface="Calibri Light" panose="020F0302020204030204" pitchFamily="34" charset="0"/>
                        </a:rPr>
                        <a:t>5. </a:t>
                      </a:r>
                      <a:r>
                        <a:rPr lang="lv-LV" sz="2200" u="none" strike="noStrike" dirty="0" err="1">
                          <a:effectLst/>
                          <a:latin typeface="Calibri Light" panose="020F0302020204030204" pitchFamily="34" charset="0"/>
                          <a:cs typeface="Calibri Light" panose="020F0302020204030204" pitchFamily="34" charset="0"/>
                        </a:rPr>
                        <a:t>kvintile</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529.68</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718.26</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a:effectLst/>
                          <a:latin typeface="Calibri Light" panose="020F0302020204030204" pitchFamily="34" charset="0"/>
                          <a:cs typeface="Calibri Light" panose="020F0302020204030204" pitchFamily="34" charset="0"/>
                        </a:rPr>
                        <a:t>784.31</a:t>
                      </a:r>
                      <a:endParaRPr lang="lv-LV" sz="2200" b="0" i="0" u="none" strike="noStrike">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469.26</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847.02</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ctr" fontAlgn="b"/>
                      <a:r>
                        <a:rPr lang="lv-LV" sz="2200" u="none" strike="noStrike" dirty="0">
                          <a:effectLst/>
                          <a:latin typeface="Calibri Light" panose="020F0302020204030204" pitchFamily="34" charset="0"/>
                          <a:cs typeface="Calibri Light" panose="020F0302020204030204" pitchFamily="34" charset="0"/>
                        </a:rPr>
                        <a:t>1290.15</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4166107119"/>
                  </a:ext>
                </a:extLst>
              </a:tr>
            </a:tbl>
          </a:graphicData>
        </a:graphic>
      </p:graphicFrame>
      <p:sp>
        <p:nvSpPr>
          <p:cNvPr id="3" name="TextBox 2">
            <a:extLst>
              <a:ext uri="{FF2B5EF4-FFF2-40B4-BE49-F238E27FC236}">
                <a16:creationId xmlns:a16="http://schemas.microsoft.com/office/drawing/2014/main" id="{6DDB63D9-406D-4F13-9EB6-41C6DCA66688}"/>
              </a:ext>
            </a:extLst>
          </p:cNvPr>
          <p:cNvSpPr txBox="1"/>
          <p:nvPr/>
        </p:nvSpPr>
        <p:spPr>
          <a:xfrm>
            <a:off x="223024" y="6133171"/>
            <a:ext cx="3836020" cy="307777"/>
          </a:xfrm>
          <a:prstGeom prst="rect">
            <a:avLst/>
          </a:prstGeom>
          <a:noFill/>
        </p:spPr>
        <p:txBody>
          <a:bodyPr wrap="square" rtlCol="0">
            <a:spAutoFit/>
          </a:bodyPr>
          <a:lstStyle/>
          <a:p>
            <a:r>
              <a:rPr lang="lv-LV" sz="1400" dirty="0"/>
              <a:t>Datu avots: CSB</a:t>
            </a:r>
          </a:p>
        </p:txBody>
      </p:sp>
    </p:spTree>
    <p:extLst>
      <p:ext uri="{BB962C8B-B14F-4D97-AF65-F5344CB8AC3E}">
        <p14:creationId xmlns:p14="http://schemas.microsoft.com/office/powerpoint/2010/main" val="196229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D217-A9D1-49CC-8DA4-5DCE821015E4}"/>
              </a:ext>
            </a:extLst>
          </p:cNvPr>
          <p:cNvSpPr>
            <a:spLocks noGrp="1"/>
          </p:cNvSpPr>
          <p:nvPr>
            <p:ph type="title"/>
          </p:nvPr>
        </p:nvSpPr>
        <p:spPr>
          <a:xfrm>
            <a:off x="2502929" y="504842"/>
            <a:ext cx="9353379" cy="617838"/>
          </a:xfrm>
        </p:spPr>
        <p:txBody>
          <a:bodyPr anchor="t">
            <a:normAutofit/>
          </a:bodyPr>
          <a:lstStyle/>
          <a:p>
            <a:pPr defTabSz="914400"/>
            <a:r>
              <a:rPr lang="lv-LV" sz="2800" cap="all" dirty="0">
                <a:solidFill>
                  <a:srgbClr val="228B9D"/>
                </a:solidFill>
                <a:latin typeface="Segoe UI Light" panose="020B0502040204020203" pitchFamily="34" charset="0"/>
                <a:ea typeface="+mn-ea"/>
                <a:cs typeface="Segoe UI" panose="020B0502040204020203" pitchFamily="34" charset="0"/>
              </a:rPr>
              <a:t>Rezerve rīcībā esošajam ienākumam, mēnesī</a:t>
            </a:r>
          </a:p>
        </p:txBody>
      </p:sp>
      <p:graphicFrame>
        <p:nvGraphicFramePr>
          <p:cNvPr id="4" name="Table 3">
            <a:extLst>
              <a:ext uri="{FF2B5EF4-FFF2-40B4-BE49-F238E27FC236}">
                <a16:creationId xmlns:a16="http://schemas.microsoft.com/office/drawing/2014/main" id="{06C7B0F5-FF0B-41EA-87B7-E756717A0488}"/>
              </a:ext>
            </a:extLst>
          </p:cNvPr>
          <p:cNvGraphicFramePr>
            <a:graphicFrameLocks noGrp="1"/>
          </p:cNvGraphicFramePr>
          <p:nvPr/>
        </p:nvGraphicFramePr>
        <p:xfrm>
          <a:off x="2598820" y="1383632"/>
          <a:ext cx="6761748" cy="4749541"/>
        </p:xfrm>
        <a:graphic>
          <a:graphicData uri="http://schemas.openxmlformats.org/drawingml/2006/table">
            <a:tbl>
              <a:tblPr firstRow="1" bandRow="1">
                <a:tableStyleId>{5C22544A-7EE6-4342-B048-85BDC9FD1C3A}</a:tableStyleId>
              </a:tblPr>
              <a:tblGrid>
                <a:gridCol w="1690437">
                  <a:extLst>
                    <a:ext uri="{9D8B030D-6E8A-4147-A177-3AD203B41FA5}">
                      <a16:colId xmlns:a16="http://schemas.microsoft.com/office/drawing/2014/main" val="17146725"/>
                    </a:ext>
                  </a:extLst>
                </a:gridCol>
                <a:gridCol w="1690437">
                  <a:extLst>
                    <a:ext uri="{9D8B030D-6E8A-4147-A177-3AD203B41FA5}">
                      <a16:colId xmlns:a16="http://schemas.microsoft.com/office/drawing/2014/main" val="4187175793"/>
                    </a:ext>
                  </a:extLst>
                </a:gridCol>
                <a:gridCol w="1690437">
                  <a:extLst>
                    <a:ext uri="{9D8B030D-6E8A-4147-A177-3AD203B41FA5}">
                      <a16:colId xmlns:a16="http://schemas.microsoft.com/office/drawing/2014/main" val="2771000110"/>
                    </a:ext>
                  </a:extLst>
                </a:gridCol>
                <a:gridCol w="1690437">
                  <a:extLst>
                    <a:ext uri="{9D8B030D-6E8A-4147-A177-3AD203B41FA5}">
                      <a16:colId xmlns:a16="http://schemas.microsoft.com/office/drawing/2014/main" val="256779531"/>
                    </a:ext>
                  </a:extLst>
                </a:gridCol>
              </a:tblGrid>
              <a:tr h="913373">
                <a:tc gridSpan="4">
                  <a:txBody>
                    <a:bodyPr/>
                    <a:lstStyle/>
                    <a:p>
                      <a:pPr algn="ctr" fontAlgn="b"/>
                      <a:r>
                        <a:rPr lang="lv-LV" sz="2200" u="none" strike="noStrike" dirty="0">
                          <a:effectLst/>
                          <a:latin typeface="Calibri Light" panose="020F0302020204030204" pitchFamily="34" charset="0"/>
                          <a:cs typeface="Calibri Light" panose="020F0302020204030204" pitchFamily="34" charset="0"/>
                        </a:rPr>
                        <a:t>Rezerve uz vienu mājsaimniecības locekli mēnesī, EUR</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684865734"/>
                  </a:ext>
                </a:extLst>
              </a:tr>
              <a:tr h="548024">
                <a:tc>
                  <a:txBody>
                    <a:bodyPr/>
                    <a:lstStyle/>
                    <a:p>
                      <a:pPr algn="ctr" fontAlgn="b"/>
                      <a:r>
                        <a:rPr lang="lv-LV" sz="2200" u="none" strike="noStrike" dirty="0">
                          <a:solidFill>
                            <a:schemeClr val="bg1"/>
                          </a:solidFill>
                          <a:effectLst/>
                          <a:latin typeface="Calibri Light" panose="020F0302020204030204" pitchFamily="34" charset="0"/>
                          <a:cs typeface="Calibri Light" panose="020F0302020204030204" pitchFamily="34" charset="0"/>
                        </a:rPr>
                        <a:t> </a:t>
                      </a:r>
                      <a:endParaRPr lang="lv-LV" sz="2200" b="0" i="0" u="none" strike="noStrike" dirty="0">
                        <a:solidFill>
                          <a:schemeClr val="bg1"/>
                        </a:solidFill>
                        <a:effectLst/>
                        <a:latin typeface="Calibri Light" panose="020F0302020204030204" pitchFamily="34" charset="0"/>
                        <a:cs typeface="Calibri Light" panose="020F0302020204030204" pitchFamily="34" charset="0"/>
                      </a:endParaRPr>
                    </a:p>
                  </a:txBody>
                  <a:tcPr marL="0" marR="0" marT="0" marB="0" anchor="ctr">
                    <a:solidFill>
                      <a:schemeClr val="accent1"/>
                    </a:solidFill>
                  </a:tcPr>
                </a:tc>
                <a:tc>
                  <a:txBody>
                    <a:bodyPr/>
                    <a:lstStyle/>
                    <a:p>
                      <a:pPr algn="ctr" fontAlgn="b"/>
                      <a:r>
                        <a:rPr lang="lv-LV" sz="2200" b="1" u="none" strike="noStrike" dirty="0">
                          <a:solidFill>
                            <a:schemeClr val="bg1"/>
                          </a:solidFill>
                          <a:effectLst/>
                          <a:latin typeface="Calibri Light" panose="020F0302020204030204" pitchFamily="34" charset="0"/>
                          <a:cs typeface="Calibri Light" panose="020F0302020204030204" pitchFamily="34" charset="0"/>
                        </a:rPr>
                        <a:t>2010</a:t>
                      </a:r>
                      <a:endParaRPr lang="lv-LV" sz="2200" b="1" i="0" u="none" strike="noStrike" dirty="0">
                        <a:solidFill>
                          <a:schemeClr val="bg1"/>
                        </a:solidFill>
                        <a:effectLst/>
                        <a:latin typeface="Calibri Light" panose="020F0302020204030204" pitchFamily="34" charset="0"/>
                        <a:cs typeface="Calibri Light" panose="020F0302020204030204" pitchFamily="34" charset="0"/>
                      </a:endParaRPr>
                    </a:p>
                  </a:txBody>
                  <a:tcPr marL="0" marR="0" marT="0" marB="0" anchor="ctr">
                    <a:solidFill>
                      <a:schemeClr val="accent1"/>
                    </a:solidFill>
                  </a:tcPr>
                </a:tc>
                <a:tc>
                  <a:txBody>
                    <a:bodyPr/>
                    <a:lstStyle/>
                    <a:p>
                      <a:pPr algn="ctr" fontAlgn="b"/>
                      <a:r>
                        <a:rPr lang="lv-LV" sz="2200" b="1" u="none" strike="noStrike" dirty="0">
                          <a:solidFill>
                            <a:schemeClr val="bg1"/>
                          </a:solidFill>
                          <a:effectLst/>
                          <a:latin typeface="Calibri Light" panose="020F0302020204030204" pitchFamily="34" charset="0"/>
                          <a:cs typeface="Calibri Light" panose="020F0302020204030204" pitchFamily="34" charset="0"/>
                        </a:rPr>
                        <a:t>2015</a:t>
                      </a:r>
                      <a:endParaRPr lang="lv-LV" sz="2200" b="1" i="0" u="none" strike="noStrike" dirty="0">
                        <a:solidFill>
                          <a:schemeClr val="bg1"/>
                        </a:solidFill>
                        <a:effectLst/>
                        <a:latin typeface="Calibri Light" panose="020F0302020204030204" pitchFamily="34" charset="0"/>
                        <a:cs typeface="Calibri Light" panose="020F0302020204030204" pitchFamily="34" charset="0"/>
                      </a:endParaRPr>
                    </a:p>
                  </a:txBody>
                  <a:tcPr marL="0" marR="0" marT="0" marB="0" anchor="ctr">
                    <a:solidFill>
                      <a:schemeClr val="accent1"/>
                    </a:solidFill>
                  </a:tcPr>
                </a:tc>
                <a:tc>
                  <a:txBody>
                    <a:bodyPr/>
                    <a:lstStyle/>
                    <a:p>
                      <a:pPr algn="ctr" fontAlgn="b"/>
                      <a:r>
                        <a:rPr lang="lv-LV" sz="2200" b="1" u="none" strike="noStrike" dirty="0">
                          <a:solidFill>
                            <a:schemeClr val="bg1"/>
                          </a:solidFill>
                          <a:effectLst/>
                          <a:latin typeface="Calibri Light" panose="020F0302020204030204" pitchFamily="34" charset="0"/>
                          <a:cs typeface="Calibri Light" panose="020F0302020204030204" pitchFamily="34" charset="0"/>
                        </a:rPr>
                        <a:t>2020</a:t>
                      </a:r>
                      <a:endParaRPr lang="lv-LV" sz="2200" b="1" i="0" u="none" strike="noStrike" dirty="0">
                        <a:solidFill>
                          <a:schemeClr val="bg1"/>
                        </a:solidFill>
                        <a:effectLst/>
                        <a:latin typeface="Calibri Light" panose="020F0302020204030204" pitchFamily="34" charset="0"/>
                        <a:cs typeface="Calibri Light" panose="020F0302020204030204" pitchFamily="34" charset="0"/>
                      </a:endParaRPr>
                    </a:p>
                  </a:txBody>
                  <a:tcPr marL="0" marR="0" marT="0" marB="0" anchor="ctr">
                    <a:solidFill>
                      <a:schemeClr val="accent1"/>
                    </a:solidFill>
                  </a:tcPr>
                </a:tc>
                <a:extLst>
                  <a:ext uri="{0D108BD9-81ED-4DB2-BD59-A6C34878D82A}">
                    <a16:rowId xmlns:a16="http://schemas.microsoft.com/office/drawing/2014/main" val="866309787"/>
                  </a:ext>
                </a:extLst>
              </a:tr>
              <a:tr h="548024">
                <a:tc>
                  <a:txBody>
                    <a:bodyPr/>
                    <a:lstStyle/>
                    <a:p>
                      <a:pPr marL="87313" indent="0" algn="l" fontAlgn="b"/>
                      <a:r>
                        <a:rPr lang="lv-LV" sz="2200" u="none" strike="noStrike" dirty="0">
                          <a:effectLst/>
                          <a:latin typeface="Calibri Light" panose="020F0302020204030204" pitchFamily="34" charset="0"/>
                          <a:cs typeface="Calibri Light" panose="020F0302020204030204" pitchFamily="34" charset="0"/>
                        </a:rPr>
                        <a:t>Pavisam</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algn="r" fontAlgn="b">
                        <a:tabLst>
                          <a:tab pos="895350" algn="r"/>
                        </a:tabLst>
                      </a:pPr>
                      <a:r>
                        <a:rPr lang="lv-LV" sz="2200" b="0" i="0" u="none" strike="noStrike" dirty="0">
                          <a:solidFill>
                            <a:srgbClr val="9C0006"/>
                          </a:solidFill>
                          <a:effectLst/>
                          <a:latin typeface="Calibri" panose="020F0502020204030204" pitchFamily="34" charset="0"/>
                        </a:rPr>
                        <a:t>	-153.56</a:t>
                      </a:r>
                    </a:p>
                  </a:txBody>
                  <a:tcPr marL="0" marR="0" marT="0" marB="0" anchor="ctr"/>
                </a:tc>
                <a:tc>
                  <a:txBody>
                    <a:bodyPr/>
                    <a:lstStyle/>
                    <a:p>
                      <a:pPr algn="r" fontAlgn="b">
                        <a:tabLst>
                          <a:tab pos="895350" algn="r"/>
                        </a:tabLst>
                      </a:pPr>
                      <a:r>
                        <a:rPr lang="lv-LV" sz="2200" b="0" i="0" u="none" strike="noStrike" dirty="0">
                          <a:solidFill>
                            <a:srgbClr val="9C0006"/>
                          </a:solidFill>
                          <a:effectLst/>
                          <a:latin typeface="Calibri" panose="020F0502020204030204" pitchFamily="34" charset="0"/>
                        </a:rPr>
                        <a:t>	-95.80</a:t>
                      </a:r>
                    </a:p>
                  </a:txBody>
                  <a:tcPr marL="0" marR="0" marT="0" marB="0" anchor="ctr"/>
                </a:tc>
                <a:tc>
                  <a:txBody>
                    <a:bodyPr/>
                    <a:lstStyle/>
                    <a:p>
                      <a:pPr algn="r" fontAlgn="b">
                        <a:tabLst>
                          <a:tab pos="895350" algn="r"/>
                        </a:tabLst>
                      </a:pPr>
                      <a:r>
                        <a:rPr lang="lv-LV" sz="2200" b="0" i="0" u="none" strike="noStrike" dirty="0">
                          <a:solidFill>
                            <a:srgbClr val="000000"/>
                          </a:solidFill>
                          <a:effectLst/>
                          <a:latin typeface="Calibri" panose="020F0502020204030204" pitchFamily="34" charset="0"/>
                        </a:rPr>
                        <a:t>	22.10</a:t>
                      </a:r>
                    </a:p>
                  </a:txBody>
                  <a:tcPr marL="0" marR="0" marT="0" marB="0" anchor="ctr"/>
                </a:tc>
                <a:extLst>
                  <a:ext uri="{0D108BD9-81ED-4DB2-BD59-A6C34878D82A}">
                    <a16:rowId xmlns:a16="http://schemas.microsoft.com/office/drawing/2014/main" val="2937772542"/>
                  </a:ext>
                </a:extLst>
              </a:tr>
              <a:tr h="548024">
                <a:tc>
                  <a:txBody>
                    <a:bodyPr/>
                    <a:lstStyle/>
                    <a:p>
                      <a:pPr marL="87313" indent="0" algn="l" fontAlgn="b">
                        <a:buAutoNum type="arabicPeriod"/>
                      </a:pPr>
                      <a:r>
                        <a:rPr lang="lv-LV" sz="2200" u="none" strike="noStrike" dirty="0">
                          <a:effectLst/>
                          <a:latin typeface="Calibri Light" panose="020F0302020204030204" pitchFamily="34" charset="0"/>
                          <a:cs typeface="Calibri Light" panose="020F0302020204030204" pitchFamily="34" charset="0"/>
                        </a:rPr>
                        <a:t> </a:t>
                      </a:r>
                      <a:r>
                        <a:rPr lang="lv-LV" sz="2200" u="none" strike="noStrike" dirty="0" err="1">
                          <a:effectLst/>
                          <a:latin typeface="Calibri Light" panose="020F0302020204030204" pitchFamily="34" charset="0"/>
                          <a:cs typeface="Calibri Light" panose="020F0302020204030204" pitchFamily="34" charset="0"/>
                        </a:rPr>
                        <a:t>kvintile</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9C0006"/>
                          </a:solidFill>
                          <a:effectLst/>
                          <a:latin typeface="Calibri" panose="020F0502020204030204" pitchFamily="34" charset="0"/>
                          <a:ea typeface="+mn-ea"/>
                          <a:cs typeface="+mn-cs"/>
                        </a:rPr>
                        <a:t>	-190.81</a:t>
                      </a: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9C0006"/>
                          </a:solidFill>
                          <a:effectLst/>
                          <a:latin typeface="Calibri" panose="020F0502020204030204" pitchFamily="34" charset="0"/>
                          <a:ea typeface="+mn-ea"/>
                          <a:cs typeface="+mn-cs"/>
                        </a:rPr>
                        <a:t>	-203.97</a:t>
                      </a: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9C0006"/>
                          </a:solidFill>
                          <a:effectLst/>
                          <a:latin typeface="Calibri" panose="020F0502020204030204" pitchFamily="34" charset="0"/>
                          <a:ea typeface="+mn-ea"/>
                          <a:cs typeface="+mn-cs"/>
                        </a:rPr>
                        <a:t>	-219.16</a:t>
                      </a:r>
                    </a:p>
                  </a:txBody>
                  <a:tcPr marL="0" marR="0" marT="0" marB="0" anchor="ctr"/>
                </a:tc>
                <a:extLst>
                  <a:ext uri="{0D108BD9-81ED-4DB2-BD59-A6C34878D82A}">
                    <a16:rowId xmlns:a16="http://schemas.microsoft.com/office/drawing/2014/main" val="1074445331"/>
                  </a:ext>
                </a:extLst>
              </a:tr>
              <a:tr h="548024">
                <a:tc>
                  <a:txBody>
                    <a:bodyPr/>
                    <a:lstStyle/>
                    <a:p>
                      <a:pPr marL="87313" indent="0" algn="l" fontAlgn="b"/>
                      <a:r>
                        <a:rPr lang="lv-LV" sz="2200" u="none" strike="noStrike" dirty="0">
                          <a:effectLst/>
                          <a:latin typeface="Calibri Light" panose="020F0302020204030204" pitchFamily="34" charset="0"/>
                          <a:cs typeface="Calibri Light" panose="020F0302020204030204" pitchFamily="34" charset="0"/>
                        </a:rPr>
                        <a:t>2. </a:t>
                      </a:r>
                      <a:r>
                        <a:rPr lang="lv-LV" sz="2200" u="none" strike="noStrike" dirty="0" err="1">
                          <a:effectLst/>
                          <a:latin typeface="Calibri Light" panose="020F0302020204030204" pitchFamily="34" charset="0"/>
                          <a:cs typeface="Calibri Light" panose="020F0302020204030204" pitchFamily="34" charset="0"/>
                        </a:rPr>
                        <a:t>kvintile</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9C0006"/>
                          </a:solidFill>
                          <a:effectLst/>
                          <a:latin typeface="Calibri" panose="020F0502020204030204" pitchFamily="34" charset="0"/>
                          <a:ea typeface="+mn-ea"/>
                          <a:cs typeface="+mn-cs"/>
                        </a:rPr>
                        <a:t>	-179.07</a:t>
                      </a: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9C0006"/>
                          </a:solidFill>
                          <a:effectLst/>
                          <a:latin typeface="Calibri" panose="020F0502020204030204" pitchFamily="34" charset="0"/>
                          <a:ea typeface="+mn-ea"/>
                          <a:cs typeface="+mn-cs"/>
                        </a:rPr>
                        <a:t>	-161.81</a:t>
                      </a: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9C0006"/>
                          </a:solidFill>
                          <a:effectLst/>
                          <a:latin typeface="Calibri" panose="020F0502020204030204" pitchFamily="34" charset="0"/>
                          <a:ea typeface="+mn-ea"/>
                          <a:cs typeface="+mn-cs"/>
                        </a:rPr>
                        <a:t>	-125.36</a:t>
                      </a:r>
                    </a:p>
                  </a:txBody>
                  <a:tcPr marL="0" marR="0" marT="0" marB="0" anchor="ctr"/>
                </a:tc>
                <a:extLst>
                  <a:ext uri="{0D108BD9-81ED-4DB2-BD59-A6C34878D82A}">
                    <a16:rowId xmlns:a16="http://schemas.microsoft.com/office/drawing/2014/main" val="2009650899"/>
                  </a:ext>
                </a:extLst>
              </a:tr>
              <a:tr h="548024">
                <a:tc>
                  <a:txBody>
                    <a:bodyPr/>
                    <a:lstStyle/>
                    <a:p>
                      <a:pPr marL="87313" indent="0" algn="l" fontAlgn="b"/>
                      <a:r>
                        <a:rPr lang="lv-LV" sz="2200" u="none" strike="noStrike" dirty="0">
                          <a:effectLst/>
                          <a:latin typeface="Calibri Light" panose="020F0302020204030204" pitchFamily="34" charset="0"/>
                          <a:cs typeface="Calibri Light" panose="020F0302020204030204" pitchFamily="34" charset="0"/>
                        </a:rPr>
                        <a:t>3. </a:t>
                      </a:r>
                      <a:r>
                        <a:rPr lang="lv-LV" sz="2200" u="none" strike="noStrike" dirty="0" err="1">
                          <a:effectLst/>
                          <a:latin typeface="Calibri Light" panose="020F0302020204030204" pitchFamily="34" charset="0"/>
                          <a:cs typeface="Calibri Light" panose="020F0302020204030204" pitchFamily="34" charset="0"/>
                        </a:rPr>
                        <a:t>kvintile</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9C0006"/>
                          </a:solidFill>
                          <a:effectLst/>
                          <a:latin typeface="Calibri" panose="020F0502020204030204" pitchFamily="34" charset="0"/>
                          <a:ea typeface="+mn-ea"/>
                          <a:cs typeface="+mn-cs"/>
                        </a:rPr>
                        <a:t>	-170.69</a:t>
                      </a: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9C0006"/>
                          </a:solidFill>
                          <a:effectLst/>
                          <a:latin typeface="Calibri" panose="020F0502020204030204" pitchFamily="34" charset="0"/>
                          <a:ea typeface="+mn-ea"/>
                          <a:cs typeface="+mn-cs"/>
                        </a:rPr>
                        <a:t>	-142.00</a:t>
                      </a: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9C0006"/>
                          </a:solidFill>
                          <a:effectLst/>
                          <a:latin typeface="Calibri" panose="020F0502020204030204" pitchFamily="34" charset="0"/>
                          <a:ea typeface="+mn-ea"/>
                          <a:cs typeface="+mn-cs"/>
                        </a:rPr>
                        <a:t>	-48.25</a:t>
                      </a:r>
                    </a:p>
                  </a:txBody>
                  <a:tcPr marL="0" marR="0" marT="0" marB="0" anchor="ctr"/>
                </a:tc>
                <a:extLst>
                  <a:ext uri="{0D108BD9-81ED-4DB2-BD59-A6C34878D82A}">
                    <a16:rowId xmlns:a16="http://schemas.microsoft.com/office/drawing/2014/main" val="490495101"/>
                  </a:ext>
                </a:extLst>
              </a:tr>
              <a:tr h="548024">
                <a:tc>
                  <a:txBody>
                    <a:bodyPr/>
                    <a:lstStyle/>
                    <a:p>
                      <a:pPr marL="87313" indent="0" algn="l" fontAlgn="b"/>
                      <a:r>
                        <a:rPr lang="lv-LV" sz="2200" u="none" strike="noStrike" dirty="0">
                          <a:effectLst/>
                          <a:latin typeface="Calibri Light" panose="020F0302020204030204" pitchFamily="34" charset="0"/>
                          <a:cs typeface="Calibri Light" panose="020F0302020204030204" pitchFamily="34" charset="0"/>
                        </a:rPr>
                        <a:t>4. </a:t>
                      </a:r>
                      <a:r>
                        <a:rPr lang="lv-LV" sz="2200" u="none" strike="noStrike" dirty="0" err="1">
                          <a:effectLst/>
                          <a:latin typeface="Calibri Light" panose="020F0302020204030204" pitchFamily="34" charset="0"/>
                          <a:cs typeface="Calibri Light" panose="020F0302020204030204" pitchFamily="34" charset="0"/>
                        </a:rPr>
                        <a:t>kvintile</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9C0006"/>
                          </a:solidFill>
                          <a:effectLst/>
                          <a:latin typeface="Calibri" panose="020F0502020204030204" pitchFamily="34" charset="0"/>
                          <a:ea typeface="+mn-ea"/>
                          <a:cs typeface="+mn-cs"/>
                        </a:rPr>
                        <a:t>	-153.51</a:t>
                      </a: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9C0006"/>
                          </a:solidFill>
                          <a:effectLst/>
                          <a:latin typeface="Calibri" panose="020F0502020204030204" pitchFamily="34" charset="0"/>
                          <a:ea typeface="+mn-ea"/>
                          <a:cs typeface="+mn-cs"/>
                        </a:rPr>
                        <a:t>	-82.89</a:t>
                      </a: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000000"/>
                          </a:solidFill>
                          <a:effectLst/>
                          <a:latin typeface="Calibri" panose="020F0502020204030204" pitchFamily="34" charset="0"/>
                          <a:ea typeface="+mn-ea"/>
                          <a:cs typeface="+mn-cs"/>
                        </a:rPr>
                        <a:t>	55.27</a:t>
                      </a:r>
                    </a:p>
                  </a:txBody>
                  <a:tcPr marL="0" marR="0" marT="0" marB="0" anchor="ctr"/>
                </a:tc>
                <a:extLst>
                  <a:ext uri="{0D108BD9-81ED-4DB2-BD59-A6C34878D82A}">
                    <a16:rowId xmlns:a16="http://schemas.microsoft.com/office/drawing/2014/main" val="1411870916"/>
                  </a:ext>
                </a:extLst>
              </a:tr>
              <a:tr h="548024">
                <a:tc>
                  <a:txBody>
                    <a:bodyPr/>
                    <a:lstStyle/>
                    <a:p>
                      <a:pPr marL="87313" indent="0" algn="l" fontAlgn="b"/>
                      <a:r>
                        <a:rPr lang="lv-LV" sz="2200" u="none" strike="noStrike" dirty="0">
                          <a:effectLst/>
                          <a:latin typeface="Calibri Light" panose="020F0302020204030204" pitchFamily="34" charset="0"/>
                          <a:cs typeface="Calibri Light" panose="020F0302020204030204" pitchFamily="34" charset="0"/>
                        </a:rPr>
                        <a:t>5. </a:t>
                      </a:r>
                      <a:r>
                        <a:rPr lang="lv-LV" sz="2200" u="none" strike="noStrike" dirty="0" err="1">
                          <a:effectLst/>
                          <a:latin typeface="Calibri Light" panose="020F0302020204030204" pitchFamily="34" charset="0"/>
                          <a:cs typeface="Calibri Light" panose="020F0302020204030204" pitchFamily="34" charset="0"/>
                        </a:rPr>
                        <a:t>kvintile</a:t>
                      </a:r>
                      <a:endParaRPr lang="lv-LV" sz="22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9C0006"/>
                          </a:solidFill>
                          <a:effectLst/>
                          <a:latin typeface="Calibri" panose="020F0502020204030204" pitchFamily="34" charset="0"/>
                          <a:ea typeface="+mn-ea"/>
                          <a:cs typeface="+mn-cs"/>
                        </a:rPr>
                        <a:t>	-60.42</a:t>
                      </a: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9C0006"/>
                          </a:solidFill>
                          <a:effectLst/>
                          <a:latin typeface="Calibri" panose="020F0502020204030204" pitchFamily="34" charset="0"/>
                          <a:ea typeface="+mn-ea"/>
                          <a:cs typeface="+mn-cs"/>
                        </a:rPr>
                        <a:t>	</a:t>
                      </a:r>
                      <a:r>
                        <a:rPr lang="lv-LV" sz="2200" b="0" i="0" u="none" strike="noStrike" kern="1200" dirty="0">
                          <a:solidFill>
                            <a:srgbClr val="000000"/>
                          </a:solidFill>
                          <a:effectLst/>
                          <a:latin typeface="Calibri" panose="020F0502020204030204" pitchFamily="34" charset="0"/>
                          <a:ea typeface="+mn-ea"/>
                          <a:cs typeface="+mn-cs"/>
                        </a:rPr>
                        <a:t>128.76</a:t>
                      </a:r>
                    </a:p>
                  </a:txBody>
                  <a:tcPr marL="0" marR="0" marT="0" marB="0" anchor="ctr"/>
                </a:tc>
                <a:tc>
                  <a:txBody>
                    <a:bodyPr/>
                    <a:lstStyle/>
                    <a:p>
                      <a:pPr marL="0" algn="r" defTabSz="642915" rtl="0" eaLnBrk="1" fontAlgn="b" latinLnBrk="0" hangingPunct="1">
                        <a:tabLst>
                          <a:tab pos="895350" algn="r"/>
                        </a:tabLst>
                      </a:pPr>
                      <a:r>
                        <a:rPr lang="lv-LV" sz="2200" b="0" i="0" u="none" strike="noStrike" kern="1200" dirty="0">
                          <a:solidFill>
                            <a:srgbClr val="000000"/>
                          </a:solidFill>
                          <a:effectLst/>
                          <a:latin typeface="Calibri" panose="020F0502020204030204" pitchFamily="34" charset="0"/>
                          <a:ea typeface="+mn-ea"/>
                          <a:cs typeface="+mn-cs"/>
                        </a:rPr>
                        <a:t>	505.84</a:t>
                      </a:r>
                    </a:p>
                  </a:txBody>
                  <a:tcPr marL="0" marR="0" marT="0" marB="0" anchor="ctr"/>
                </a:tc>
                <a:extLst>
                  <a:ext uri="{0D108BD9-81ED-4DB2-BD59-A6C34878D82A}">
                    <a16:rowId xmlns:a16="http://schemas.microsoft.com/office/drawing/2014/main" val="4166107119"/>
                  </a:ext>
                </a:extLst>
              </a:tr>
            </a:tbl>
          </a:graphicData>
        </a:graphic>
      </p:graphicFrame>
      <p:sp>
        <p:nvSpPr>
          <p:cNvPr id="5" name="TextBox 4">
            <a:extLst>
              <a:ext uri="{FF2B5EF4-FFF2-40B4-BE49-F238E27FC236}">
                <a16:creationId xmlns:a16="http://schemas.microsoft.com/office/drawing/2014/main" id="{DAFAFDFF-1E7B-4B36-B5CE-37C1FC4C2F36}"/>
              </a:ext>
            </a:extLst>
          </p:cNvPr>
          <p:cNvSpPr txBox="1"/>
          <p:nvPr/>
        </p:nvSpPr>
        <p:spPr>
          <a:xfrm>
            <a:off x="223024" y="6133171"/>
            <a:ext cx="3836020" cy="307777"/>
          </a:xfrm>
          <a:prstGeom prst="rect">
            <a:avLst/>
          </a:prstGeom>
          <a:noFill/>
        </p:spPr>
        <p:txBody>
          <a:bodyPr wrap="square" rtlCol="0">
            <a:spAutoFit/>
          </a:bodyPr>
          <a:lstStyle/>
          <a:p>
            <a:r>
              <a:rPr lang="lv-LV" sz="1400" dirty="0"/>
              <a:t>Datu avots: CSB</a:t>
            </a:r>
          </a:p>
        </p:txBody>
      </p:sp>
      <p:graphicFrame>
        <p:nvGraphicFramePr>
          <p:cNvPr id="6" name="Table 5">
            <a:extLst>
              <a:ext uri="{FF2B5EF4-FFF2-40B4-BE49-F238E27FC236}">
                <a16:creationId xmlns:a16="http://schemas.microsoft.com/office/drawing/2014/main" id="{AC87EA44-8EF7-4CCB-8163-0D0FA878B8A0}"/>
              </a:ext>
            </a:extLst>
          </p:cNvPr>
          <p:cNvGraphicFramePr>
            <a:graphicFrameLocks noGrp="1"/>
          </p:cNvGraphicFramePr>
          <p:nvPr/>
        </p:nvGraphicFramePr>
        <p:xfrm>
          <a:off x="9865895" y="2268718"/>
          <a:ext cx="1636294" cy="3896393"/>
        </p:xfrm>
        <a:graphic>
          <a:graphicData uri="http://schemas.openxmlformats.org/drawingml/2006/table">
            <a:tbl>
              <a:tblPr firstRow="1" bandRow="1">
                <a:tableStyleId>{5C22544A-7EE6-4342-B048-85BDC9FD1C3A}</a:tableStyleId>
              </a:tblPr>
              <a:tblGrid>
                <a:gridCol w="1636294">
                  <a:extLst>
                    <a:ext uri="{9D8B030D-6E8A-4147-A177-3AD203B41FA5}">
                      <a16:colId xmlns:a16="http://schemas.microsoft.com/office/drawing/2014/main" val="1582117980"/>
                    </a:ext>
                  </a:extLst>
                </a:gridCol>
              </a:tblGrid>
              <a:tr h="606926">
                <a:tc>
                  <a:txBody>
                    <a:bodyPr/>
                    <a:lstStyle/>
                    <a:p>
                      <a:pPr algn="ctr" fontAlgn="b"/>
                      <a:r>
                        <a:rPr lang="lv-LV" sz="2200" b="1" u="none" strike="noStrike" kern="1200" dirty="0">
                          <a:solidFill>
                            <a:schemeClr val="bg1"/>
                          </a:solidFill>
                          <a:effectLst/>
                          <a:latin typeface="Calibri Light" panose="020F0302020204030204" pitchFamily="34" charset="0"/>
                          <a:ea typeface="+mn-ea"/>
                          <a:cs typeface="Calibri Light" panose="020F0302020204030204" pitchFamily="34" charset="0"/>
                        </a:rPr>
                        <a:t>2020</a:t>
                      </a:r>
                    </a:p>
                  </a:txBody>
                  <a:tcPr marL="0" marR="0" marT="0" marB="0" anchor="b"/>
                </a:tc>
                <a:extLst>
                  <a:ext uri="{0D108BD9-81ED-4DB2-BD59-A6C34878D82A}">
                    <a16:rowId xmlns:a16="http://schemas.microsoft.com/office/drawing/2014/main" val="2648307466"/>
                  </a:ext>
                </a:extLst>
              </a:tr>
              <a:tr h="601482">
                <a:tc>
                  <a:txBody>
                    <a:bodyPr/>
                    <a:lstStyle/>
                    <a:p>
                      <a:pPr algn="r" fontAlgn="b"/>
                      <a:r>
                        <a:rPr lang="lv-LV" sz="2200" b="0" i="0" u="none" strike="noStrike" kern="1200" dirty="0">
                          <a:solidFill>
                            <a:srgbClr val="000000"/>
                          </a:solidFill>
                          <a:effectLst/>
                          <a:latin typeface="Calibri" panose="020F0502020204030204" pitchFamily="34" charset="0"/>
                          <a:ea typeface="+mn-ea"/>
                          <a:cs typeface="+mn-cs"/>
                        </a:rPr>
                        <a:t>50.83</a:t>
                      </a:r>
                    </a:p>
                  </a:txBody>
                  <a:tcPr marL="0" marR="0" marT="0" marB="0" anchor="ctr"/>
                </a:tc>
                <a:extLst>
                  <a:ext uri="{0D108BD9-81ED-4DB2-BD59-A6C34878D82A}">
                    <a16:rowId xmlns:a16="http://schemas.microsoft.com/office/drawing/2014/main" val="3138505324"/>
                  </a:ext>
                </a:extLst>
              </a:tr>
              <a:tr h="442398">
                <a:tc>
                  <a:txBody>
                    <a:bodyPr/>
                    <a:lstStyle/>
                    <a:p>
                      <a:pPr algn="r" fontAlgn="b"/>
                      <a:r>
                        <a:rPr lang="lv-LV" sz="2200" b="0" i="0" u="none" strike="noStrike" kern="1200" dirty="0">
                          <a:solidFill>
                            <a:srgbClr val="9C0006"/>
                          </a:solidFill>
                          <a:effectLst/>
                          <a:latin typeface="Calibri" panose="020F0502020204030204" pitchFamily="34" charset="0"/>
                          <a:ea typeface="+mn-ea"/>
                          <a:cs typeface="+mn-cs"/>
                        </a:rPr>
                        <a:t>-504.07</a:t>
                      </a:r>
                    </a:p>
                  </a:txBody>
                  <a:tcPr marL="0" marR="0" marT="0" marB="0" anchor="ctr"/>
                </a:tc>
                <a:extLst>
                  <a:ext uri="{0D108BD9-81ED-4DB2-BD59-A6C34878D82A}">
                    <a16:rowId xmlns:a16="http://schemas.microsoft.com/office/drawing/2014/main" val="1336704584"/>
                  </a:ext>
                </a:extLst>
              </a:tr>
              <a:tr h="628413">
                <a:tc>
                  <a:txBody>
                    <a:bodyPr/>
                    <a:lstStyle/>
                    <a:p>
                      <a:pPr algn="r" fontAlgn="b"/>
                      <a:r>
                        <a:rPr lang="lv-LV" sz="2200" b="0" i="0" u="none" strike="noStrike" kern="1200" dirty="0">
                          <a:solidFill>
                            <a:srgbClr val="9C0006"/>
                          </a:solidFill>
                          <a:effectLst/>
                          <a:latin typeface="Calibri" panose="020F0502020204030204" pitchFamily="34" charset="0"/>
                          <a:ea typeface="+mn-ea"/>
                          <a:cs typeface="+mn-cs"/>
                        </a:rPr>
                        <a:t>-288.33</a:t>
                      </a:r>
                    </a:p>
                  </a:txBody>
                  <a:tcPr marL="0" marR="0" marT="0" marB="0" anchor="ctr"/>
                </a:tc>
                <a:extLst>
                  <a:ext uri="{0D108BD9-81ED-4DB2-BD59-A6C34878D82A}">
                    <a16:rowId xmlns:a16="http://schemas.microsoft.com/office/drawing/2014/main" val="2996039479"/>
                  </a:ext>
                </a:extLst>
              </a:tr>
              <a:tr h="481263">
                <a:tc>
                  <a:txBody>
                    <a:bodyPr/>
                    <a:lstStyle/>
                    <a:p>
                      <a:pPr algn="r" fontAlgn="b"/>
                      <a:r>
                        <a:rPr lang="lv-LV" sz="2200" b="0" i="0" u="none" strike="noStrike" kern="1200" dirty="0">
                          <a:solidFill>
                            <a:srgbClr val="9C0006"/>
                          </a:solidFill>
                          <a:effectLst/>
                          <a:latin typeface="Calibri" panose="020F0502020204030204" pitchFamily="34" charset="0"/>
                          <a:ea typeface="+mn-ea"/>
                          <a:cs typeface="+mn-cs"/>
                        </a:rPr>
                        <a:t>-110.98</a:t>
                      </a:r>
                    </a:p>
                  </a:txBody>
                  <a:tcPr marL="0" marR="0" marT="0" marB="0" anchor="ctr"/>
                </a:tc>
                <a:extLst>
                  <a:ext uri="{0D108BD9-81ED-4DB2-BD59-A6C34878D82A}">
                    <a16:rowId xmlns:a16="http://schemas.microsoft.com/office/drawing/2014/main" val="1776377874"/>
                  </a:ext>
                </a:extLst>
              </a:tr>
              <a:tr h="589547">
                <a:tc>
                  <a:txBody>
                    <a:bodyPr/>
                    <a:lstStyle/>
                    <a:p>
                      <a:pPr algn="r" fontAlgn="b"/>
                      <a:r>
                        <a:rPr lang="lv-LV" sz="2200" b="0" i="0" u="none" strike="noStrike" kern="1200" dirty="0">
                          <a:solidFill>
                            <a:srgbClr val="000000"/>
                          </a:solidFill>
                          <a:effectLst/>
                          <a:latin typeface="Calibri" panose="020F0502020204030204" pitchFamily="34" charset="0"/>
                          <a:ea typeface="+mn-ea"/>
                          <a:cs typeface="+mn-cs"/>
                        </a:rPr>
                        <a:t>127.12</a:t>
                      </a:r>
                    </a:p>
                  </a:txBody>
                  <a:tcPr marL="0" marR="0" marT="0" marB="0" anchor="ctr"/>
                </a:tc>
                <a:extLst>
                  <a:ext uri="{0D108BD9-81ED-4DB2-BD59-A6C34878D82A}">
                    <a16:rowId xmlns:a16="http://schemas.microsoft.com/office/drawing/2014/main" val="5595757"/>
                  </a:ext>
                </a:extLst>
              </a:tr>
              <a:tr h="546364">
                <a:tc>
                  <a:txBody>
                    <a:bodyPr/>
                    <a:lstStyle/>
                    <a:p>
                      <a:pPr algn="r" fontAlgn="b"/>
                      <a:r>
                        <a:rPr lang="lv-LV" sz="2200" b="0" i="0" u="none" strike="noStrike" kern="1200" dirty="0">
                          <a:solidFill>
                            <a:srgbClr val="000000"/>
                          </a:solidFill>
                          <a:effectLst/>
                          <a:latin typeface="Calibri" panose="020F0502020204030204" pitchFamily="34" charset="0"/>
                          <a:ea typeface="+mn-ea"/>
                          <a:cs typeface="+mn-cs"/>
                        </a:rPr>
                        <a:t>1163.43</a:t>
                      </a:r>
                    </a:p>
                  </a:txBody>
                  <a:tcPr marL="0" marR="0" marT="0" marB="0" anchor="ctr"/>
                </a:tc>
                <a:extLst>
                  <a:ext uri="{0D108BD9-81ED-4DB2-BD59-A6C34878D82A}">
                    <a16:rowId xmlns:a16="http://schemas.microsoft.com/office/drawing/2014/main" val="3645809926"/>
                  </a:ext>
                </a:extLst>
              </a:tr>
            </a:tbl>
          </a:graphicData>
        </a:graphic>
      </p:graphicFrame>
      <p:sp>
        <p:nvSpPr>
          <p:cNvPr id="7" name="TextBox 6">
            <a:extLst>
              <a:ext uri="{FF2B5EF4-FFF2-40B4-BE49-F238E27FC236}">
                <a16:creationId xmlns:a16="http://schemas.microsoft.com/office/drawing/2014/main" id="{EDE6D523-CA4A-42A8-A4FD-B10E2C25F5D2}"/>
              </a:ext>
            </a:extLst>
          </p:cNvPr>
          <p:cNvSpPr txBox="1"/>
          <p:nvPr/>
        </p:nvSpPr>
        <p:spPr>
          <a:xfrm>
            <a:off x="9593180" y="1299411"/>
            <a:ext cx="2053387" cy="769441"/>
          </a:xfrm>
          <a:prstGeom prst="rect">
            <a:avLst/>
          </a:prstGeom>
          <a:noFill/>
        </p:spPr>
        <p:txBody>
          <a:bodyPr wrap="square" rtlCol="0">
            <a:spAutoFit/>
          </a:bodyPr>
          <a:lstStyle/>
          <a:p>
            <a:pPr algn="ctr"/>
            <a:r>
              <a:rPr lang="lv-LV" sz="2200" b="1" dirty="0">
                <a:solidFill>
                  <a:schemeClr val="tx2"/>
                </a:solidFill>
                <a:latin typeface="Calibri Light" panose="020F0302020204030204" pitchFamily="34" charset="0"/>
                <a:cs typeface="Calibri Light" panose="020F0302020204030204" pitchFamily="34" charset="0"/>
              </a:rPr>
              <a:t>mājsaimniecība ~ 2,3 cilvēki</a:t>
            </a:r>
          </a:p>
        </p:txBody>
      </p:sp>
    </p:spTree>
    <p:extLst>
      <p:ext uri="{BB962C8B-B14F-4D97-AF65-F5344CB8AC3E}">
        <p14:creationId xmlns:p14="http://schemas.microsoft.com/office/powerpoint/2010/main" val="2733617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516E902B-0D2F-7748-9EB3-51E065A2A7F4}"/>
    </a:ext>
  </a:extLst>
</a:theme>
</file>

<file path=ppt/theme/theme3.xml><?xml version="1.0" encoding="utf-8"?>
<a:theme xmlns:a="http://schemas.openxmlformats.org/drawingml/2006/main" name="3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BB4C6D5B-C8C5-0D42-BF58-A4ED1821BA21}"/>
    </a:ext>
  </a:extLst>
</a:theme>
</file>

<file path=ppt/theme/theme4.xml><?xml version="1.0" encoding="utf-8"?>
<a:theme xmlns:a="http://schemas.openxmlformats.org/drawingml/2006/main" name="4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516E902B-0D2F-7748-9EB3-51E065A2A7F4}"/>
    </a:ext>
  </a:extLst>
</a:theme>
</file>

<file path=ppt/theme/theme5.xml><?xml version="1.0" encoding="utf-8"?>
<a:theme xmlns:a="http://schemas.openxmlformats.org/drawingml/2006/main" name="5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BB4C6D5B-C8C5-0D42-BF58-A4ED1821BA21}"/>
    </a:ext>
  </a:extLst>
</a:theme>
</file>

<file path=ppt/theme/theme6.xml><?xml version="1.0" encoding="utf-8"?>
<a:theme xmlns:a="http://schemas.openxmlformats.org/drawingml/2006/main" name="6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516E902B-0D2F-7748-9EB3-51E065A2A7F4}"/>
    </a:ext>
  </a:extLst>
</a:theme>
</file>

<file path=ppt/theme/theme7.xml><?xml version="1.0" encoding="utf-8"?>
<a:theme xmlns:a="http://schemas.openxmlformats.org/drawingml/2006/main" name="1_Office Theme">
  <a:themeElements>
    <a:clrScheme name="Custom 1">
      <a:dk1>
        <a:srgbClr val="00859B"/>
      </a:dk1>
      <a:lt1>
        <a:sysClr val="window" lastClr="FFFFFF"/>
      </a:lt1>
      <a:dk2>
        <a:srgbClr val="00859B"/>
      </a:dk2>
      <a:lt2>
        <a:srgbClr val="FFFFFF"/>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ppt-LV - Gaisa.pptx" id="{FE660630-0305-4A8B-9089-9340FF29A628}" vid="{6AB33D35-1224-4905-BAE1-B3F653F1928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1598</TotalTime>
  <Words>2565</Words>
  <Application>Microsoft Office PowerPoint</Application>
  <PresentationFormat>Widescreen</PresentationFormat>
  <Paragraphs>294</Paragraphs>
  <Slides>29</Slides>
  <Notes>11</Notes>
  <HiddenSlides>2</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29</vt:i4>
      </vt:variant>
    </vt:vector>
  </HeadingPairs>
  <TitlesOfParts>
    <vt:vector size="47" baseType="lpstr">
      <vt:lpstr>Arial</vt:lpstr>
      <vt:lpstr>Arial Nova Cond Light</vt:lpstr>
      <vt:lpstr>Calibri</vt:lpstr>
      <vt:lpstr>Calibri Light</vt:lpstr>
      <vt:lpstr>Gill Sans Nova Cond Lt</vt:lpstr>
      <vt:lpstr>Helvetica Neue</vt:lpstr>
      <vt:lpstr>Segoe UI Light</vt:lpstr>
      <vt:lpstr>Symbol</vt:lpstr>
      <vt:lpstr>Symbol,Sans-Serif</vt:lpstr>
      <vt:lpstr>Times New Roman</vt:lpstr>
      <vt:lpstr>Verdana</vt:lpstr>
      <vt:lpstr>Office Theme</vt:lpstr>
      <vt:lpstr>2_Custom Design</vt:lpstr>
      <vt:lpstr>3_Custom Design</vt:lpstr>
      <vt:lpstr>4_Custom Design</vt:lpstr>
      <vt:lpstr>5_Custom Design</vt:lpstr>
      <vt:lpstr>6_Custom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Zemākais nepieciešamais un rīcībā esošais ienākums</vt:lpstr>
      <vt:lpstr>Rezerve rīcībā esošajam ienākumam, mēnesī</vt:lpstr>
      <vt:lpstr>Izdevumi uz vienu mājsaimniecības locekli atpūtai un kultūrai, euro</vt:lpstr>
      <vt:lpstr>Izdevumi uz vienu mājsaimniecības locekli pārtikai un bezalkoholiskajiem dzērieniem, euro</vt:lpstr>
      <vt:lpstr>Izdevumi uz vienu mājsaimniecības locekli Restorāniem un viesnīcām, euro</vt:lpstr>
      <vt:lpstr>Izdevumi uz vienu mājsaimniecības locekli Mājoklim, ūdenim, elektroenerģijai, gāzei un citam kurināmajam, euro</vt:lpstr>
      <vt:lpstr>PowerPoint Presentation</vt:lpstr>
      <vt:lpstr>PIEDĀVĀTIE, ATBALSTĪTIE un vērtējamie PASĀKUMI CENU KRĪZĒ</vt:lpstr>
      <vt:lpstr>PowerPoint Presentation</vt:lpstr>
      <vt:lpstr>Cenu salīdzinājums: jūnijs/septembris</vt:lpstr>
      <vt:lpstr>PowerPoint Presentation</vt:lpstr>
      <vt:lpstr>PowerPoint Presentation</vt:lpstr>
      <vt:lpstr>62 projekti atbalstīti - pārejai no gāzes uz šķeldu (vai citu atjaunojamo energoresursu) siltumapgādē</vt:lpstr>
      <vt:lpstr>61 projekts atbalstīts - pašvaldību infrastruktūras energoefektivitātes paaugstināšana (VARAM PROGRAMMA)</vt:lpstr>
      <vt:lpstr>JAUNA ATLASE PAŠVALDĪBĀM - ES fondu finansējums ēku energoefektivitātes uzlabošanai (VARAM PROGRAMMA)</vt:lpstr>
      <vt:lpstr>PowerPoint Presentation</vt:lpstr>
      <vt:lpstr>Vidēja termiņa attīstības perspektīva</vt:lpstr>
      <vt:lpstr>PowerPoint Presentation</vt:lpstr>
      <vt:lpstr>Modernizācijas fonds</vt:lpstr>
      <vt:lpstr>LATVENERGO ATTĪSTĪBAS STRATĒĢIJA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Jānis Salmiņš</dc:creator>
  <cp:lastModifiedBy>Dace Zīle</cp:lastModifiedBy>
  <cp:revision>32</cp:revision>
  <dcterms:created xsi:type="dcterms:W3CDTF">2022-01-07T12:38:22Z</dcterms:created>
  <dcterms:modified xsi:type="dcterms:W3CDTF">2022-09-12T11:01:40Z</dcterms:modified>
</cp:coreProperties>
</file>